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85" r:id="rId3"/>
    <p:sldMasterId id="2147483786" r:id="rId4"/>
    <p:sldMasterId id="2147483787" r:id="rId5"/>
    <p:sldMasterId id="2147483788" r:id="rId6"/>
    <p:sldMasterId id="214748378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Lst>
  <p:sldSz cy="5143500" cx="9144000"/>
  <p:notesSz cx="6858000" cy="9144000"/>
  <p:embeddedFontLst>
    <p:embeddedFont>
      <p:font typeface="Merriweather Sans"/>
      <p:regular r:id="rId140"/>
      <p:bold r:id="rId141"/>
      <p:italic r:id="rId142"/>
      <p:boldItalic r:id="rId143"/>
    </p:embeddedFont>
    <p:embeddedFont>
      <p:font typeface="Helvetica Neue"/>
      <p:regular r:id="rId144"/>
      <p:bold r:id="rId145"/>
      <p:italic r:id="rId146"/>
      <p:boldItalic r:id="rId147"/>
    </p:embeddedFont>
    <p:embeddedFont>
      <p:font typeface="Oswald"/>
      <p:regular r:id="rId148"/>
      <p:bold r:id="rId149"/>
    </p:embeddedFont>
    <p:embeddedFont>
      <p:font typeface="Gill Sans"/>
      <p:regular r:id="rId150"/>
      <p:bold r:id="rId1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GillSans-regular.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Oswald-bold.fntdata"/><Relationship Id="rId4" Type="http://schemas.openxmlformats.org/officeDocument/2006/relationships/slideMaster" Target="slideMasters/slideMaster2.xml"/><Relationship Id="rId148" Type="http://schemas.openxmlformats.org/officeDocument/2006/relationships/font" Target="fonts/Oswald-regular.fntdata"/><Relationship Id="rId9" Type="http://schemas.openxmlformats.org/officeDocument/2006/relationships/slide" Target="slides/slide1.xml"/><Relationship Id="rId143" Type="http://schemas.openxmlformats.org/officeDocument/2006/relationships/font" Target="fonts/MerriweatherSans-boldItalic.fntdata"/><Relationship Id="rId142" Type="http://schemas.openxmlformats.org/officeDocument/2006/relationships/font" Target="fonts/MerriweatherSans-italic.fntdata"/><Relationship Id="rId141" Type="http://schemas.openxmlformats.org/officeDocument/2006/relationships/font" Target="fonts/MerriweatherSans-bold.fntdata"/><Relationship Id="rId140" Type="http://schemas.openxmlformats.org/officeDocument/2006/relationships/font" Target="fonts/MerriweatherSans-regular.fntdata"/><Relationship Id="rId5" Type="http://schemas.openxmlformats.org/officeDocument/2006/relationships/slideMaster" Target="slideMasters/slideMaster3.xml"/><Relationship Id="rId147" Type="http://schemas.openxmlformats.org/officeDocument/2006/relationships/font" Target="fonts/HelveticaNeue-boldItalic.fntdata"/><Relationship Id="rId6" Type="http://schemas.openxmlformats.org/officeDocument/2006/relationships/slideMaster" Target="slideMasters/slideMaster4.xml"/><Relationship Id="rId146" Type="http://schemas.openxmlformats.org/officeDocument/2006/relationships/font" Target="fonts/HelveticaNeue-italic.fntdata"/><Relationship Id="rId7" Type="http://schemas.openxmlformats.org/officeDocument/2006/relationships/slideMaster" Target="slideMasters/slideMaster5.xml"/><Relationship Id="rId145" Type="http://schemas.openxmlformats.org/officeDocument/2006/relationships/font" Target="fonts/HelveticaNeue-bold.fntdata"/><Relationship Id="rId8" Type="http://schemas.openxmlformats.org/officeDocument/2006/relationships/notesMaster" Target="notesMasters/notesMaster1.xml"/><Relationship Id="rId144" Type="http://schemas.openxmlformats.org/officeDocument/2006/relationships/font" Target="fonts/HelveticaNeue-regular.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 Id="rId151" Type="http://schemas.openxmlformats.org/officeDocument/2006/relationships/font" Target="fonts/Gill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beacon.com/what-do-job-seeking-developers-need-their-github"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a:noFill/>
          <a:ln>
            <a:noFill/>
          </a:ln>
        </p:spPr>
      </p:sp>
      <p:sp>
        <p:nvSpPr>
          <p:cNvPr id="915" name="Shape 91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Make sure markers and name plaques are on desks!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Shape 983"/>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984" name="Shape 98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000" u="none" cap="none" strike="noStrike">
              <a:latin typeface="Calibri"/>
              <a:ea typeface="Calibri"/>
              <a:cs typeface="Calibri"/>
              <a:sym typeface="Calibri"/>
            </a:endParaRPr>
          </a:p>
          <a:p>
            <a:pPr indent="-171450" lvl="0" marL="171450" marR="0" rtl="0" algn="l">
              <a:spcBef>
                <a:spcPts val="0"/>
              </a:spcBef>
              <a:spcAft>
                <a:spcPts val="0"/>
              </a:spcAft>
              <a:buSzPts val="2000"/>
              <a:buFont typeface="Arial"/>
              <a:buChar char="•"/>
            </a:pPr>
            <a:r>
              <a:rPr b="0" i="0" lang="en" sz="2000" u="none" cap="none" strike="noStrike">
                <a:latin typeface="Calibri"/>
                <a:ea typeface="Calibri"/>
                <a:cs typeface="Calibri"/>
                <a:sym typeface="Calibri"/>
              </a:rPr>
              <a:t>Networking may seem intimidating for a lot of us: self serving, pushy, fear of rejection</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4" name="Shape 1694"/>
        <p:cNvGrpSpPr/>
        <p:nvPr/>
      </p:nvGrpSpPr>
      <p:grpSpPr>
        <a:xfrm>
          <a:off x="0" y="0"/>
          <a:ext cx="0" cy="0"/>
          <a:chOff x="0" y="0"/>
          <a:chExt cx="0" cy="0"/>
        </a:xfrm>
      </p:grpSpPr>
      <p:sp>
        <p:nvSpPr>
          <p:cNvPr id="1695" name="Shape 1695"/>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696" name="Shape 169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Shape 170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2" name="Shape 1702"/>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Shape 170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10" name="Shape 171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Shape 171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9" name="Shape 1719"/>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Shape 172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28" name="Shape 1728"/>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4" name="Shape 1734"/>
        <p:cNvGrpSpPr/>
        <p:nvPr/>
      </p:nvGrpSpPr>
      <p:grpSpPr>
        <a:xfrm>
          <a:off x="0" y="0"/>
          <a:ext cx="0" cy="0"/>
          <a:chOff x="0" y="0"/>
          <a:chExt cx="0" cy="0"/>
        </a:xfrm>
      </p:grpSpPr>
      <p:sp>
        <p:nvSpPr>
          <p:cNvPr id="1735" name="Shape 17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6" name="Shape 17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Shape 17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5" name="Shape 17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Shape 17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6" name="Shape 17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4" name="Shape 1764"/>
        <p:cNvGrpSpPr/>
        <p:nvPr/>
      </p:nvGrpSpPr>
      <p:grpSpPr>
        <a:xfrm>
          <a:off x="0" y="0"/>
          <a:ext cx="0" cy="0"/>
          <a:chOff x="0" y="0"/>
          <a:chExt cx="0" cy="0"/>
        </a:xfrm>
      </p:grpSpPr>
      <p:sp>
        <p:nvSpPr>
          <p:cNvPr id="1765" name="Shape 17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6" name="Shape 17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Shape 177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775" name="Shape 177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But there is a second way, besides the brand, that we can figure out which keywords, skills and experiences we want to include in our EXPERIENCES section.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It’s something that I call TARGETING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1" name="Shape 991"/>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Shape 1781"/>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782" name="Shape 178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Next 5-10min = Find as many jobs as you can that you are interested in.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Go to - http://tagcrowd.com/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7" name="Shape 1787"/>
        <p:cNvGrpSpPr/>
        <p:nvPr/>
      </p:nvGrpSpPr>
      <p:grpSpPr>
        <a:xfrm>
          <a:off x="0" y="0"/>
          <a:ext cx="0" cy="0"/>
          <a:chOff x="0" y="0"/>
          <a:chExt cx="0" cy="0"/>
        </a:xfrm>
      </p:grpSpPr>
      <p:sp>
        <p:nvSpPr>
          <p:cNvPr id="1788" name="Shape 178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789" name="Shape 178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Paste as many job descriptions as you want into the box and hit “Visualize”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Shape 179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795" name="Shape 179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1 small tool that you can use to help target your personal narrative.  If you are pitching yourself with the right skills - employers will starting thinking of you doing the job now.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 advantage of doing this is actually 2-fold: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388054" lvl="0" marL="388054" marR="0" rtl="0" algn="l">
              <a:spcBef>
                <a:spcPts val="0"/>
              </a:spcBef>
              <a:spcAft>
                <a:spcPts val="0"/>
              </a:spcAft>
              <a:buSzPts val="2200"/>
              <a:buFont typeface="Merriweather Sans"/>
              <a:buAutoNum type="arabicParenR"/>
            </a:pPr>
            <a:r>
              <a:rPr b="0" i="0" lang="en" sz="2200" u="none" cap="none" strike="noStrike">
                <a:latin typeface="Merriweather Sans"/>
                <a:ea typeface="Merriweather Sans"/>
                <a:cs typeface="Merriweather Sans"/>
                <a:sym typeface="Merriweather Sans"/>
              </a:rPr>
              <a:t>Immediately, you get an idea of any specific skills you have to have on LinkedIn to be thought of for the job(s) you want. </a:t>
            </a:r>
            <a:endParaRPr/>
          </a:p>
          <a:p>
            <a:pPr indent="-388054" lvl="0" marL="388054" marR="0" rtl="0" algn="l">
              <a:spcBef>
                <a:spcPts val="0"/>
              </a:spcBef>
              <a:spcAft>
                <a:spcPts val="0"/>
              </a:spcAft>
              <a:buSzPts val="2200"/>
              <a:buFont typeface="Merriweather Sans"/>
              <a:buAutoNum type="arabicParenR"/>
            </a:pPr>
            <a:r>
              <a:rPr b="0" i="0" lang="en" sz="2200" u="none" cap="none" strike="noStrike">
                <a:latin typeface="Merriweather Sans"/>
                <a:ea typeface="Merriweather Sans"/>
                <a:cs typeface="Merriweather Sans"/>
                <a:sym typeface="Merriweather Sans"/>
              </a:rPr>
              <a:t> But more importantly and at a higher level… the reason applying online is such a black hole right now is because of keywords.  People think about keywords but don’t think about it literally…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There, Their, They’re - dumb searches.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Shape 180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801" name="Shape 180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Go back to drawing…</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6" name="Shape 1806"/>
        <p:cNvGrpSpPr/>
        <p:nvPr/>
      </p:nvGrpSpPr>
      <p:grpSpPr>
        <a:xfrm>
          <a:off x="0" y="0"/>
          <a:ext cx="0" cy="0"/>
          <a:chOff x="0" y="0"/>
          <a:chExt cx="0" cy="0"/>
        </a:xfrm>
      </p:grpSpPr>
      <p:sp>
        <p:nvSpPr>
          <p:cNvPr id="1807" name="Shape 180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808" name="Shape 180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Here’s how I think about this -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Do you remember this movie?  If you haven’t seen it, the premise is that you can plant an idea into someone’s head and influence their behavior.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This is the game we are playing.  As a career changer, you are telling me exactly how to think about you with your LinkedIn and then I’m aren’t surprised when they think about you that way.</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Little tiny box, stood out to me with your title and your skills, right upfront.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Brand Summary —&gt; Experience </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Technical Skills —&gt; Projects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Planting a seed.  Who you are in full, right at the top, so I know what to look for.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IMPORTANT:  What happens when you tell me up front what’s valuable about your previous life and how it connects to DSI?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When I get to your experience section and I don’t see any “Data Scientist” titles, I still see value.  YOU control the narrative.  YOU planted the seed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Hopefully you can see why we start at the brand - and why it really is the foundation of your search post GA.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It’s like Magic… Inception</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Questions?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2" name="Shape 1812"/>
        <p:cNvGrpSpPr/>
        <p:nvPr/>
      </p:nvGrpSpPr>
      <p:grpSpPr>
        <a:xfrm>
          <a:off x="0" y="0"/>
          <a:ext cx="0" cy="0"/>
          <a:chOff x="0" y="0"/>
          <a:chExt cx="0" cy="0"/>
        </a:xfrm>
      </p:grpSpPr>
      <p:sp>
        <p:nvSpPr>
          <p:cNvPr id="1813" name="Shape 181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4" name="Shape 181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Shape 182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824" name="Shape 182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Fairly new as a hiring tool. </a:t>
            </a:r>
            <a:endParaRP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None/>
            </a:pPr>
            <a:r>
              <a:rPr b="0" i="0" lang="en" sz="1200" u="none" cap="none" strike="noStrike">
                <a:latin typeface="Calibri"/>
                <a:ea typeface="Calibri"/>
                <a:cs typeface="Calibri"/>
                <a:sym typeface="Calibri"/>
              </a:rPr>
              <a:t>Few programmers were able to show full work since they were tied directly to private work. </a:t>
            </a:r>
            <a:endParaRP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None/>
            </a:pPr>
            <a:r>
              <a:rPr b="0" i="0" lang="en" sz="1200" u="none" cap="none" strike="noStrike">
                <a:latin typeface="Calibri"/>
                <a:ea typeface="Calibri"/>
                <a:cs typeface="Calibri"/>
                <a:sym typeface="Calibri"/>
              </a:rPr>
              <a:t>Github changed that.</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Shape 183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831" name="Shape 183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It is NOT your resume. </a:t>
            </a:r>
            <a:endParaRP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None/>
            </a:pPr>
            <a:r>
              <a:rPr b="0" i="0" lang="en" sz="1200" u="none" cap="none" strike="noStrike">
                <a:latin typeface="Calibri"/>
                <a:ea typeface="Calibri"/>
                <a:cs typeface="Calibri"/>
                <a:sym typeface="Calibri"/>
              </a:rPr>
              <a:t>It’s supplemental evidence of your abilities and points of conversation.</a:t>
            </a:r>
            <a:endParaRP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None/>
            </a:pPr>
            <a:r>
              <a:rPr b="0" i="0" lang="en" sz="1200" u="none" cap="none" strike="noStrike">
                <a:latin typeface="Calibri"/>
                <a:ea typeface="Calibri"/>
                <a:cs typeface="Calibri"/>
                <a:sym typeface="Calibri"/>
              </a:rPr>
              <a:t>Make sure you show completed work and not lots of half baked ideas. Be intentional. </a:t>
            </a:r>
            <a:endParaRP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None/>
            </a:pPr>
            <a:r>
              <a:rPr b="0" i="0" lang="en" sz="1200" u="none" cap="none" strike="noStrike">
                <a:latin typeface="Calibri"/>
                <a:ea typeface="Calibri"/>
                <a:cs typeface="Calibri"/>
                <a:sym typeface="Calibri"/>
              </a:rPr>
              <a:t>** Make sure to have your repos reviewed for readability before send them off, even if it works. Co-workers will want to see your style of coding. </a:t>
            </a:r>
            <a:endParaRPr/>
          </a:p>
          <a:p>
            <a:pPr indent="0" lvl="0" marL="0" marR="0" rtl="0" algn="l">
              <a:spcBef>
                <a:spcPts val="0"/>
              </a:spcBef>
              <a:spcAft>
                <a:spcPts val="0"/>
              </a:spcAft>
              <a:buNone/>
            </a:pPr>
            <a:r>
              <a:t/>
            </a:r>
            <a:endParaRPr b="0" i="0" sz="1200" u="none" cap="none" strike="noStrike">
              <a:latin typeface="Calibri"/>
              <a:ea typeface="Calibri"/>
              <a:cs typeface="Calibri"/>
              <a:sym typeface="Calibri"/>
            </a:endParaRPr>
          </a:p>
          <a:p>
            <a:pPr indent="0" lvl="0" marL="0" marR="0" rtl="0" algn="l">
              <a:spcBef>
                <a:spcPts val="0"/>
              </a:spcBef>
              <a:spcAft>
                <a:spcPts val="0"/>
              </a:spcAft>
              <a:buNone/>
            </a:pPr>
            <a:r>
              <a:rPr b="0" i="0" lang="en" sz="1200" u="sng" cap="none" strike="noStrike">
                <a:solidFill>
                  <a:schemeClr val="hlink"/>
                </a:solidFill>
                <a:latin typeface="Calibri"/>
                <a:ea typeface="Calibri"/>
                <a:cs typeface="Calibri"/>
                <a:sym typeface="Calibri"/>
                <a:hlinkClick r:id="rId2"/>
              </a:rPr>
              <a:t>https://techbeacon.com/what-do-job-seeking-developers-need-their-github</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Shape 183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7" name="Shape 183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1" name="Shape 1841"/>
        <p:cNvGrpSpPr/>
        <p:nvPr/>
      </p:nvGrpSpPr>
      <p:grpSpPr>
        <a:xfrm>
          <a:off x="0" y="0"/>
          <a:ext cx="0" cy="0"/>
          <a:chOff x="0" y="0"/>
          <a:chExt cx="0" cy="0"/>
        </a:xfrm>
      </p:grpSpPr>
      <p:sp>
        <p:nvSpPr>
          <p:cNvPr id="1842" name="Shape 184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3" name="Shape 184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997" name="Shape 99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Hint hint - if you go to Denver Script, you already have a familiar face there - Matt Webb</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7" name="Shape 1847"/>
        <p:cNvGrpSpPr/>
        <p:nvPr/>
      </p:nvGrpSpPr>
      <p:grpSpPr>
        <a:xfrm>
          <a:off x="0" y="0"/>
          <a:ext cx="0" cy="0"/>
          <a:chOff x="0" y="0"/>
          <a:chExt cx="0" cy="0"/>
        </a:xfrm>
      </p:grpSpPr>
      <p:sp>
        <p:nvSpPr>
          <p:cNvPr id="1848" name="Shape 184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849" name="Shape 184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 don’t need a LinkedIn”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 have never needed one”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Necessary Evil</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We don't live in a world anywhere where you CANT have LinkedIn and be a job seeker.  Especially a career changing job seeker.  More than just finding your “digital presence,” You have to give employers a way to think about you.  You have to tell them how to think about you.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But you don't have to have every section of LinkedIn filled out.  There are only 6 places that really matter.  But before that, we need to make some changes.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3" name="Shape 1853"/>
        <p:cNvGrpSpPr/>
        <p:nvPr/>
      </p:nvGrpSpPr>
      <p:grpSpPr>
        <a:xfrm>
          <a:off x="0" y="0"/>
          <a:ext cx="0" cy="0"/>
          <a:chOff x="0" y="0"/>
          <a:chExt cx="0" cy="0"/>
        </a:xfrm>
      </p:grpSpPr>
      <p:sp>
        <p:nvSpPr>
          <p:cNvPr id="1854" name="Shape 185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855" name="Shape 185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Facebook</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Twitter</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Instagram</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Tumblr</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Medium</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Shape 186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861" name="Shape 186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Go back to drawing…</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Shape 186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7" name="Shape 186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3" name="Shape 1873"/>
        <p:cNvGrpSpPr/>
        <p:nvPr/>
      </p:nvGrpSpPr>
      <p:grpSpPr>
        <a:xfrm>
          <a:off x="0" y="0"/>
          <a:ext cx="0" cy="0"/>
          <a:chOff x="0" y="0"/>
          <a:chExt cx="0" cy="0"/>
        </a:xfrm>
      </p:grpSpPr>
      <p:sp>
        <p:nvSpPr>
          <p:cNvPr id="1874" name="Shape 187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5" name="Shape 1875"/>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3" name="Shape 1883"/>
        <p:cNvGrpSpPr/>
        <p:nvPr/>
      </p:nvGrpSpPr>
      <p:grpSpPr>
        <a:xfrm>
          <a:off x="0" y="0"/>
          <a:ext cx="0" cy="0"/>
          <a:chOff x="0" y="0"/>
          <a:chExt cx="0" cy="0"/>
        </a:xfrm>
      </p:grpSpPr>
      <p:sp>
        <p:nvSpPr>
          <p:cNvPr id="1884" name="Shape 188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5" name="Shape 1885"/>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Shape 188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90" name="Shape 189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5" name="Shape 1895"/>
        <p:cNvGrpSpPr/>
        <p:nvPr/>
      </p:nvGrpSpPr>
      <p:grpSpPr>
        <a:xfrm>
          <a:off x="0" y="0"/>
          <a:ext cx="0" cy="0"/>
          <a:chOff x="0" y="0"/>
          <a:chExt cx="0" cy="0"/>
        </a:xfrm>
      </p:grpSpPr>
      <p:sp>
        <p:nvSpPr>
          <p:cNvPr id="1896" name="Shape 189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7" name="Shape 1897"/>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1" name="Shape 1901"/>
        <p:cNvGrpSpPr/>
        <p:nvPr/>
      </p:nvGrpSpPr>
      <p:grpSpPr>
        <a:xfrm>
          <a:off x="0" y="0"/>
          <a:ext cx="0" cy="0"/>
          <a:chOff x="0" y="0"/>
          <a:chExt cx="0" cy="0"/>
        </a:xfrm>
      </p:grpSpPr>
      <p:sp>
        <p:nvSpPr>
          <p:cNvPr id="1902" name="Shape 190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3" name="Shape 1903"/>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7" name="Shape 1907"/>
        <p:cNvGrpSpPr/>
        <p:nvPr/>
      </p:nvGrpSpPr>
      <p:grpSpPr>
        <a:xfrm>
          <a:off x="0" y="0"/>
          <a:ext cx="0" cy="0"/>
          <a:chOff x="0" y="0"/>
          <a:chExt cx="0" cy="0"/>
        </a:xfrm>
      </p:grpSpPr>
      <p:sp>
        <p:nvSpPr>
          <p:cNvPr id="1908" name="Shape 190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09" name="Shape 1909"/>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005" name="Shape 100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SzPts val="2000"/>
              <a:buFont typeface="Arial"/>
              <a:buChar char="•"/>
            </a:pPr>
            <a:r>
              <a:rPr lang="en" sz="2000">
                <a:latin typeface="Calibri"/>
                <a:ea typeface="Calibri"/>
                <a:cs typeface="Calibri"/>
                <a:sym typeface="Calibri"/>
              </a:rPr>
              <a:t>You have now learnt enough of your skill set to speak to what you’re learning and how it is of benefit to organizations and the industry as a whole. People will be in awe of your awesome scienceness so it’s actually a great topic of conversation for networking</a:t>
            </a:r>
            <a:endParaRPr/>
          </a:p>
          <a:p>
            <a:pPr indent="-171450" lvl="0" marL="171450" marR="0" rtl="0" algn="l">
              <a:spcBef>
                <a:spcPts val="0"/>
              </a:spcBef>
              <a:spcAft>
                <a:spcPts val="0"/>
              </a:spcAft>
              <a:buSzPts val="2000"/>
              <a:buFont typeface="Arial"/>
              <a:buChar char="•"/>
            </a:pPr>
            <a:r>
              <a:rPr b="0" i="0" lang="en" sz="2000" u="none" cap="none" strike="noStrike">
                <a:latin typeface="Calibri"/>
                <a:ea typeface="Calibri"/>
                <a:cs typeface="Calibri"/>
                <a:sym typeface="Calibri"/>
              </a:rPr>
              <a:t>you are now promoting you brand constantly. Its just a matter of where you choose to be - in some spaces your skills will be usesless, in others they will be pivotal.</a:t>
            </a:r>
            <a:endParaRPr/>
          </a:p>
          <a:p>
            <a:pPr indent="-171450" lvl="0" marL="171450" marR="0" rtl="0" algn="l">
              <a:spcBef>
                <a:spcPts val="0"/>
              </a:spcBef>
              <a:spcAft>
                <a:spcPts val="0"/>
              </a:spcAft>
              <a:buSzPts val="2000"/>
              <a:buFont typeface="Arial"/>
              <a:buChar char="•"/>
            </a:pPr>
            <a:r>
              <a:rPr b="0" i="0" lang="en" sz="2000" u="none" cap="none" strike="noStrike">
                <a:latin typeface="Calibri"/>
                <a:ea typeface="Calibri"/>
                <a:cs typeface="Calibri"/>
                <a:sym typeface="Calibri"/>
              </a:rPr>
              <a:t>If not outright networking events, try spending your time socializing in groups that might need your skills. For instance, I run a writing group, and when people hear that I make websites, they always want advice on how to make an author page or how to digitize their manuscripts.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3" name="Shape 1913"/>
        <p:cNvGrpSpPr/>
        <p:nvPr/>
      </p:nvGrpSpPr>
      <p:grpSpPr>
        <a:xfrm>
          <a:off x="0" y="0"/>
          <a:ext cx="0" cy="0"/>
          <a:chOff x="0" y="0"/>
          <a:chExt cx="0" cy="0"/>
        </a:xfrm>
      </p:grpSpPr>
      <p:sp>
        <p:nvSpPr>
          <p:cNvPr id="1914" name="Shape 191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5" name="Shape 1915"/>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9" name="Shape 1919"/>
        <p:cNvGrpSpPr/>
        <p:nvPr/>
      </p:nvGrpSpPr>
      <p:grpSpPr>
        <a:xfrm>
          <a:off x="0" y="0"/>
          <a:ext cx="0" cy="0"/>
          <a:chOff x="0" y="0"/>
          <a:chExt cx="0" cy="0"/>
        </a:xfrm>
      </p:grpSpPr>
      <p:sp>
        <p:nvSpPr>
          <p:cNvPr id="1920" name="Shape 1920"/>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a:noFill/>
          <a:ln>
            <a:noFill/>
          </a:ln>
        </p:spPr>
      </p:sp>
      <p:sp>
        <p:nvSpPr>
          <p:cNvPr id="1921" name="Shape 192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Impostor syndrome is a term coined in 1978 by clinical psychologists Dr. Pauline R. Clance and Suzanne A. Imesreferring to high-achieving individuals marked by an inability to internalize their accomplishments and a persistent fear of being exposed as a "fraud".[1] Despite external evidence of their competence, those exhibiting the syndrome remain convinced that they are frauds and do not deserve the success they have achieved. Proof of success is dismissed as luck, timing, or as a result of deceiving others into thinking they are more intelligent and competent than they believe themselves to be. Some studies suggest that impostor syndrome is particularly common among high-achieving women.[2]</a:t>
            </a:r>
            <a:endParaRPr/>
          </a:p>
          <a:p>
            <a:pPr indent="0" lvl="0" marL="0" marR="0" rtl="0" algn="l">
              <a:spcBef>
                <a:spcPts val="400"/>
              </a:spcBef>
              <a:spcAft>
                <a:spcPts val="0"/>
              </a:spcAft>
              <a:buNone/>
            </a:pPr>
            <a:r>
              <a:t/>
            </a:r>
            <a:endParaRPr b="0" i="0" sz="1200" u="none" cap="none" strike="noStrike">
              <a:latin typeface="Calibri"/>
              <a:ea typeface="Calibri"/>
              <a:cs typeface="Calibri"/>
              <a:sym typeface="Calibri"/>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David Walsh - https://davidwalsh.name/impostor-syndrome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Shape 101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1" name="Shape 1011"/>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017" name="Shape 101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Avoid asking questions that are overtly job-seeking - i.e., don't start with "Hi I'm Nick, is your company hiring?"</a:t>
            </a:r>
            <a:br>
              <a:rPr b="0" i="0" lang="en" sz="2200" u="none" cap="none" strike="noStrike">
                <a:latin typeface="Merriweather Sans"/>
                <a:ea typeface="Merriweather Sans"/>
                <a:cs typeface="Merriweather Sans"/>
                <a:sym typeface="Merriweather Sans"/>
              </a:rPr>
            </a:br>
            <a:r>
              <a:rPr b="0" i="0" lang="en" sz="2200" u="none" cap="none" strike="noStrike">
                <a:latin typeface="Merriweather Sans"/>
                <a:ea typeface="Merriweather Sans"/>
                <a:cs typeface="Merriweather Sans"/>
                <a:sym typeface="Merriweather Sans"/>
              </a:rPr>
              <a:t>When you ask me that, my answer varies depending on who you are (and who I think you are).</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Give someone the chance to get a read on you before you hit them up for anything that might feel like work or a favor.</a:t>
            </a:r>
            <a:br>
              <a:rPr b="0" i="0" lang="en" sz="2200" u="none" cap="none" strike="noStrike">
                <a:latin typeface="Merriweather Sans"/>
                <a:ea typeface="Merriweather Sans"/>
                <a:cs typeface="Merriweather Sans"/>
                <a:sym typeface="Merriweather Sans"/>
              </a:rPr>
            </a:br>
            <a:r>
              <a:rPr b="0" i="0" lang="en" sz="2200" u="none" cap="none" strike="noStrike">
                <a:latin typeface="Merriweather Sans"/>
                <a:ea typeface="Merriweather Sans"/>
                <a:cs typeface="Merriweather Sans"/>
                <a:sym typeface="Merriweather Sans"/>
              </a:rPr>
              <a:t>More than anything, ask questions that put your interest in and passion for development first.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Shape 10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23" name="Shape 1023"/>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Shape 103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1" name="Shape 1031"/>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Shape 103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37" name="Shape 1037"/>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Shape 1044"/>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045" name="Shape 104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SzPts val="2000"/>
              <a:buFont typeface="Arial"/>
              <a:buChar char="•"/>
            </a:pPr>
            <a:r>
              <a:rPr b="0" i="0" lang="en" sz="2000" u="none" cap="none" strike="noStrike">
                <a:latin typeface="Calibri"/>
                <a:ea typeface="Calibri"/>
                <a:cs typeface="Calibri"/>
                <a:sym typeface="Calibri"/>
              </a:rPr>
              <a:t>Stay in touch </a:t>
            </a:r>
            <a:endParaRPr/>
          </a:p>
          <a:p>
            <a:pPr indent="-171450" lvl="0" marL="171450" marR="0" rtl="0" algn="l">
              <a:spcBef>
                <a:spcPts val="0"/>
              </a:spcBef>
              <a:spcAft>
                <a:spcPts val="0"/>
              </a:spcAft>
              <a:buSzPts val="2000"/>
              <a:buFont typeface="Arial"/>
              <a:buChar char="•"/>
            </a:pPr>
            <a:r>
              <a:rPr b="0" i="0" lang="en" sz="2000" u="none" cap="none" strike="noStrike">
                <a:latin typeface="Calibri"/>
                <a:ea typeface="Calibri"/>
                <a:cs typeface="Calibri"/>
                <a:sym typeface="Calibri"/>
              </a:rPr>
              <a:t>Use every free moment to connect / re-connect with someone</a:t>
            </a:r>
            <a:endParaRPr/>
          </a:p>
          <a:p>
            <a:pPr indent="-171450" lvl="0" marL="171450" marR="0" rtl="0" algn="l">
              <a:spcBef>
                <a:spcPts val="0"/>
              </a:spcBef>
              <a:spcAft>
                <a:spcPts val="0"/>
              </a:spcAft>
              <a:buSzPts val="2000"/>
              <a:buFont typeface="Arial"/>
              <a:buChar char="•"/>
            </a:pPr>
            <a:r>
              <a:rPr b="0" i="0" lang="en" sz="2000" u="none" cap="none" strike="noStrike">
                <a:latin typeface="Calibri"/>
                <a:ea typeface="Calibri"/>
                <a:cs typeface="Calibri"/>
                <a:sym typeface="Calibri"/>
              </a:rPr>
              <a:t>Congratulate them on significant events</a:t>
            </a:r>
            <a:endParaRPr/>
          </a:p>
          <a:p>
            <a:pPr indent="-171450" lvl="0" marL="171450" marR="0" rtl="0" algn="l">
              <a:spcBef>
                <a:spcPts val="0"/>
              </a:spcBef>
              <a:spcAft>
                <a:spcPts val="0"/>
              </a:spcAft>
              <a:buSzPts val="2000"/>
              <a:buFont typeface="Arial"/>
              <a:buChar char="•"/>
            </a:pPr>
            <a:r>
              <a:rPr b="0" i="0" lang="en" sz="2000" u="none" cap="none" strike="noStrike">
                <a:latin typeface="Calibri"/>
                <a:ea typeface="Calibri"/>
                <a:cs typeface="Calibri"/>
                <a:sym typeface="Calibri"/>
              </a:rPr>
              <a:t>Don't be weird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a:noFill/>
          <a:ln>
            <a:noFill/>
          </a:ln>
        </p:spPr>
      </p:sp>
      <p:sp>
        <p:nvSpPr>
          <p:cNvPr id="921" name="Shape 92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Quality check, best foot forward - I will review your resume, LinkedIn, GA Profile, portfolio, and job tracker.</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This will qualify you as a job seeker and kick off your job search.</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You must be qualified within 4 weeks of completion of the program (pending specific circumstances) to receive my full support.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Shape 1051"/>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052" name="Shape 105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hopefully not too hard :P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Shape 105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059" name="Shape 105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A huge amount of your networking will be online. There's 2 basic steps:</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436562" lvl="0" marL="436562" marR="0" rtl="0" algn="l">
              <a:spcBef>
                <a:spcPts val="0"/>
              </a:spcBef>
              <a:spcAft>
                <a:spcPts val="0"/>
              </a:spcAft>
              <a:buSzPts val="2200"/>
              <a:buFont typeface="Merriweather Sans"/>
              <a:buAutoNum type="arabicParenR"/>
            </a:pPr>
            <a:r>
              <a:rPr b="0" i="0" lang="en" sz="2200" u="none" cap="none" strike="noStrike">
                <a:latin typeface="Merriweather Sans"/>
                <a:ea typeface="Merriweather Sans"/>
                <a:cs typeface="Merriweather Sans"/>
                <a:sym typeface="Merriweather Sans"/>
              </a:rPr>
              <a:t>Building your digital network</a:t>
            </a:r>
            <a:endParaRPr/>
          </a:p>
          <a:p>
            <a:pPr indent="-436562" lvl="0" marL="436562" marR="0" rtl="0" algn="l">
              <a:spcBef>
                <a:spcPts val="0"/>
              </a:spcBef>
              <a:spcAft>
                <a:spcPts val="0"/>
              </a:spcAft>
              <a:buSzPts val="2200"/>
              <a:buFont typeface="Merriweather Sans"/>
              <a:buAutoNum type="arabicParenR"/>
            </a:pPr>
            <a:r>
              <a:rPr b="0" i="0" lang="en" sz="2200" u="none" cap="none" strike="noStrike">
                <a:latin typeface="Merriweather Sans"/>
                <a:ea typeface="Merriweather Sans"/>
                <a:cs typeface="Merriweather Sans"/>
                <a:sym typeface="Merriweather Sans"/>
              </a:rPr>
              <a:t>Reaching out to your digital network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These are two very different things - getting people to follow you is easy, reaching out to them IRL is not.</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Shape 1065"/>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066" name="Shape 106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Avoid asking questions that are overtly job-seeking - i.e., don't start with "Hi I'm Nick, is your company hiring?"</a:t>
            </a:r>
            <a:br>
              <a:rPr b="0" i="0" lang="en" sz="2200" u="none" cap="none" strike="noStrike">
                <a:latin typeface="Merriweather Sans"/>
                <a:ea typeface="Merriweather Sans"/>
                <a:cs typeface="Merriweather Sans"/>
                <a:sym typeface="Merriweather Sans"/>
              </a:rPr>
            </a:br>
            <a:r>
              <a:rPr b="0" i="0" lang="en" sz="2200" u="none" cap="none" strike="noStrike">
                <a:latin typeface="Merriweather Sans"/>
                <a:ea typeface="Merriweather Sans"/>
                <a:cs typeface="Merriweather Sans"/>
                <a:sym typeface="Merriweather Sans"/>
              </a:rPr>
              <a:t>When you ask me that, my answer varies depending on who you are (and who I think you are).</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Give someone the chance to get a read on you before you hit them up for anything that might feel like work or a favor.</a:t>
            </a:r>
            <a:br>
              <a:rPr b="0" i="0" lang="en" sz="2200" u="none" cap="none" strike="noStrike">
                <a:latin typeface="Merriweather Sans"/>
                <a:ea typeface="Merriweather Sans"/>
                <a:cs typeface="Merriweather Sans"/>
                <a:sym typeface="Merriweather Sans"/>
              </a:rPr>
            </a:br>
            <a:r>
              <a:rPr b="0" i="0" lang="en" sz="2200" u="none" cap="none" strike="noStrike">
                <a:latin typeface="Merriweather Sans"/>
                <a:ea typeface="Merriweather Sans"/>
                <a:cs typeface="Merriweather Sans"/>
                <a:sym typeface="Merriweather Sans"/>
              </a:rPr>
              <a:t>More than anything, ask questions that put your interesting and passion for development first.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Shape 1071"/>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072" name="Shape 107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100 words or less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Shape 108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089" name="Shape 108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Bonus points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Shape 109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6" name="Shape 1096"/>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Shape 110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2" name="Shape 1102"/>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Shape 111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1" name="Shape 1111"/>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Shape 111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0" name="Shape 1120"/>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Shape 112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8" name="Shape 1128"/>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Shape 93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38" name="Shape 93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Shape 114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1" name="Shape 1141"/>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Shape 114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0" name="Shape 1150"/>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Shape 115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8" name="Shape 1158"/>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Shape 116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4" name="Shape 1164"/>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Shape 117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3" name="Shape 1173"/>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Shape 118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1" name="Shape 1181"/>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Shape 118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9" name="Shape 1189"/>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Shape 119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7" name="Shape 1197"/>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Shape 120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5" name="Shape 1205"/>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Shape 1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4" name="Shape 1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a:noFill/>
          <a:ln>
            <a:noFill/>
          </a:ln>
        </p:spPr>
      </p:sp>
      <p:sp>
        <p:nvSpPr>
          <p:cNvPr id="944" name="Shape 94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Goal: Of course, driving towards job ready by day 1 of post-course.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Shape 121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0" name="Shape 1220"/>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Shape 1225"/>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26" name="Shape 122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Hello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Welcome to LinkedIn Workshop</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Purpose: Not just to create a LinkedIn but introduce the things that I and other recruiters would be looking for from your LinkedIn profile.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Disclaimer/Heads up - Working session - Give you time today to work on these items.  This is the only time that we are going to work on your summary.  So please use today’s time efficiently and productively to get this done and off your plate.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You will need your SUMMARY that we worked on together and then you will need the worksheet from workshop 1.  With your skills, that you used to build your summary paragraphs.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Goal: Of course, driving towards job ready by day 1.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Shape 123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31" name="Shape 123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 don’t need a LinkedIn”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 have never needed one”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Necessary Evil</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We don't live in a world anywhere where you CANT have LinkedIn and be a job seeker.  Especially a career changing job seeker.  More than just finding your “digital presence,” You have to give employers a way to think about you.  You have to tell them how to think about you.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But you don't have to have every section of LinkedIn filled out.  There are only 6 places that really matter.  But before that, we need to make some changes.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Shape 123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7" name="Shape 123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Shape 124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3" name="Shape 124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Shape 124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49" name="Shape 124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solidFill>
                  <a:srgbClr val="EC5A54"/>
                </a:solidFill>
                <a:latin typeface="Merriweather Sans"/>
                <a:ea typeface="Merriweather Sans"/>
                <a:cs typeface="Merriweather Sans"/>
                <a:sym typeface="Merriweather Sans"/>
              </a:rPr>
              <a:t>Remember, they shouldn’t know what they’re going to design yet, since you can’t know what the solution is before you know the problem. </a:t>
            </a:r>
            <a:endParaRPr/>
          </a:p>
          <a:p>
            <a:pPr indent="0" lvl="0" marL="0" marR="0" rtl="0" algn="l">
              <a:spcBef>
                <a:spcPts val="0"/>
              </a:spcBef>
              <a:spcAft>
                <a:spcPts val="0"/>
              </a:spcAft>
              <a:buNone/>
            </a:pPr>
            <a:r>
              <a:t/>
            </a:r>
            <a:endParaRPr b="0" i="0" sz="2200" u="none" cap="none" strike="noStrike">
              <a:solidFill>
                <a:srgbClr val="EC5A54"/>
              </a:solidFill>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sng" cap="none" strike="noStrike">
                <a:latin typeface="Merriweather Sans"/>
                <a:ea typeface="Merriweather Sans"/>
                <a:cs typeface="Merriweather Sans"/>
                <a:sym typeface="Merriweather Sans"/>
              </a:rPr>
              <a:t>Share out (15m)</a:t>
            </a:r>
            <a:endParaRPr/>
          </a:p>
          <a:p>
            <a:pPr indent="0" lvl="0" marL="0" marR="0" rtl="0" algn="l">
              <a:spcBef>
                <a:spcPts val="0"/>
              </a:spcBef>
              <a:spcAft>
                <a:spcPts val="0"/>
              </a:spcAft>
              <a:buNone/>
            </a:pPr>
            <a:r>
              <a:rPr b="1" i="0" lang="en" sz="2200" u="none" cap="none" strike="noStrike">
                <a:latin typeface="Merriweather Sans"/>
                <a:ea typeface="Merriweather Sans"/>
                <a:cs typeface="Merriweather Sans"/>
                <a:sym typeface="Merriweather Sans"/>
              </a:rPr>
              <a:t>ASK: What are some topics people are interested in?</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Instructor will facilitate a discussion around topics, may want to write them on the whiteboard. </a:t>
            </a:r>
            <a:endParaRPr/>
          </a:p>
          <a:p>
            <a:pPr indent="0" lvl="0" marL="0" marR="0" rtl="0" algn="l">
              <a:spcBef>
                <a:spcPts val="0"/>
              </a:spcBef>
              <a:spcAft>
                <a:spcPts val="0"/>
              </a:spcAft>
              <a:buNone/>
            </a:pPr>
            <a:r>
              <a:rPr b="0" i="0" lang="en" sz="2200" u="none" cap="none" strike="noStrike">
                <a:solidFill>
                  <a:srgbClr val="A6AAA9"/>
                </a:solidFill>
                <a:latin typeface="Merriweather Sans"/>
                <a:ea typeface="Merriweather Sans"/>
                <a:cs typeface="Merriweather Sans"/>
                <a:sym typeface="Merriweather Sans"/>
              </a:rPr>
              <a:t>Note: This is a great opportunity to nudge students away from some topics that may be too broad in scope, or too unsubstantial a topic.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Shape 125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58" name="Shape 12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 don’t need a LinkedIn”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 have never needed one”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Necessary Evil</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We don't live in a world anywhere where you CANT have LinkedIn and be a job seeker.  Especially a career changing job seeker.  More than just finding your “digital presence,” You have to give employers a way to think about you.  You have to tell them how to think about you.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But you don't have to have every section of LinkedIn filled out.  There are only 6 places that really matter.  But before that, we need to make some changes.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Shape 126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4" name="Shape 126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Shape 126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0" name="Shape 127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Shape 1276"/>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77" name="Shape 127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Turn off Notifications - Turn back on and make small change - when ready to job search.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Custom Link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Move sections around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Shape 94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49" name="Shape 949"/>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Shape 1286"/>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87" name="Shape 128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But you don't have to have every section of LinkedIn filled out.  There are only 6 places that really matter.  But before that, we need to make some changes.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Shape 129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94" name="Shape 129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Completed LinkedIn training for all ~13 sections of LinkedIn.  Not necessary. New Linkedin does not let you reorder - but the sections we focus on are still ordered according to our priority level.</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There are really only 6 places that matter on LinkedIn.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Name - Headline - Summary - Experience - Projects - Education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3" name="Shape 1303"/>
        <p:cNvGrpSpPr/>
        <p:nvPr/>
      </p:nvGrpSpPr>
      <p:grpSpPr>
        <a:xfrm>
          <a:off x="0" y="0"/>
          <a:ext cx="0" cy="0"/>
          <a:chOff x="0" y="0"/>
          <a:chExt cx="0" cy="0"/>
        </a:xfrm>
      </p:grpSpPr>
      <p:sp>
        <p:nvSpPr>
          <p:cNvPr id="1304" name="Shape 130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05" name="Shape 1305"/>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Shape 131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13" name="Shape 1313"/>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Shape 132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22" name="Shape 1322"/>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Shape 133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1" name="Shape 1331"/>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Shape 133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0" name="Shape 1340"/>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Shape 134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348" name="Shape 134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Draw [NAME] and [HEADLINE]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Shape 135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55" name="Shape 1355"/>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Shape 136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64" name="Shape 1364"/>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Shape 95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57" name="Shape 957"/>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Shape 137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2" name="Shape 1372"/>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Shape 13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9" name="Shape 1379"/>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Shape 138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7" name="Shape 1387"/>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Shape 1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5" name="Shape 1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Shape 140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04" name="Shape 1404"/>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Shape 140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0" name="Shape 1410"/>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18" name="Shape 1418"/>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Shape 142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26" name="Shape 1426"/>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Shape 143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434" name="Shape 143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Draw [SUMMARY]</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Again go back to a recruiters experience…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Now, I have gone through all of pages of candidates and clicked on your profile. Now what do I want to see?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In the world of 6 second recruiting, I want to see everything that I need to know right at the top.  Especially important for a career changer because otherwise, in a 6 second scan,I would scroll down to your experience and education and not see any depth of experience.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You have your summaries already.  Go ahead and paste it into your LinkedIn. This is normally what would take most grads the greatest amount of time in this workshop.  But you all have the benefit of having it nearly completed.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But, it is still missing something…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Shape 144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41" name="Shape 1441"/>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Shape 964"/>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965" name="Shape 9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000" u="none" cap="none" strike="noStrike">
                <a:latin typeface="Calibri"/>
                <a:ea typeface="Calibri"/>
                <a:cs typeface="Calibri"/>
                <a:sym typeface="Calibri"/>
              </a:rPr>
              <a:t>What is it and why is this important?</a:t>
            </a:r>
            <a:endParaRPr/>
          </a:p>
          <a:p>
            <a:pPr indent="0" lvl="0" marL="0" marR="0" rtl="0" algn="l">
              <a:spcBef>
                <a:spcPts val="0"/>
              </a:spcBef>
              <a:spcAft>
                <a:spcPts val="0"/>
              </a:spcAft>
              <a:buNone/>
            </a:pPr>
            <a:r>
              <a:rPr b="0" i="0" lang="en" sz="2000" u="none" cap="none" strike="noStrike">
                <a:latin typeface="Calibri"/>
                <a:ea typeface="Calibri"/>
                <a:cs typeface="Calibri"/>
                <a:sym typeface="Calibri"/>
              </a:rPr>
              <a:t>Learning to SELL YOURSELF.</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Shape 144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49" name="Shape 1449"/>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Shape 145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458" name="Shape 14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 skills that you incorporated in your summary, those are the skills that you have to replicate in your experience section.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Refer back to drawing.  Connect {arrows} summary to experience with skills</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Employers want to know your skills up front (summary) and then want to see those skills reinforced down in the experience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Shape 146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0" name="Shape 1470"/>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Shape 147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478" name="Shape 147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Skills - You need your bucket of skills right after your summary.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Shape 1486"/>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487" name="Shape 148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Skills - You need your bucket of skills right after your summary.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Shape 149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4" name="Shape 1494"/>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Shape 150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4" name="Shape 1504"/>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Shape 151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14" name="Shape 1514"/>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Shape 152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525" name="Shape 152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Draw [EXPERIENCE]</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 truth is… there are a lot of ways to do experience but there is one minimum thing you have to do…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From having something super built out with lots of bullets to having nothing at all.</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Shape 153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2" name="Shape 1532"/>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Shape 970"/>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971" name="Shape 97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What is the Hidden Job Market?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what job board can I go to to find the hidden jobs?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Shape 154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41" name="Shape 1541"/>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Shape 1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9" name="Shape 1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Shape 15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5" name="Shape 15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Shape 1561"/>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562" name="Shape 156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Draw [PROJECTS]</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Name of project, brief description of each, skills associated with each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Shape 156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569" name="Shape 156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Edit Profile, below the summary, find the box that says “projects.”</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Separate but related section from Education.  Should go above education section.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If you have good work experience, then it goes between EXPERIENCE and EDUCATION.  If you don’t want to highlight your work experience, then it goes between SUMMARY and EXPERIENCE.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Shape 157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76" name="Shape 1576"/>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Shape 158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82" name="Shape 1582"/>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Shape 158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90" name="Shape 1590"/>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Shape 159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99" name="Shape 1599"/>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Shape 1609"/>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610" name="Shape 161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Draw [EDUCATION]</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 final section (in this order) that employers care about, is the education section.  Specifically, how GA is portrayed in your education.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977" name="Shape 97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Tell story of hiring Heather</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Shape 161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7" name="Shape 1617"/>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Shape 1625"/>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626" name="Shape 162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Even people who know GA… DSI students even…. don't always understand what you learn and how you learn and how truly IMMERSIVE, this experience is.  YOU need to provide them with that context.  You dove head first into the deep end of the pool and that’s pretty damn impressive.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480+ hours, 12 weeks, 5 days a week full time, 4 projects, 1 team project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Who is this?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0" name="Shape 1630"/>
        <p:cNvGrpSpPr/>
        <p:nvPr/>
      </p:nvGrpSpPr>
      <p:grpSpPr>
        <a:xfrm>
          <a:off x="0" y="0"/>
          <a:ext cx="0" cy="0"/>
          <a:chOff x="0" y="0"/>
          <a:chExt cx="0" cy="0"/>
        </a:xfrm>
      </p:grpSpPr>
      <p:sp>
        <p:nvSpPr>
          <p:cNvPr id="1631" name="Shape 163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2" name="Shape 1632"/>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Shape 164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641" name="Shape 164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Draw [EDUCATION]</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 final section (in this order) that employers care about, is the education section.  Specifically, how GA is portrayed in your education.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Shape 1647"/>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648" name="Shape 164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Shape 1653"/>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654" name="Shape 165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Shape 166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61" name="Shape 1661"/>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Shape 166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69" name="Shape 1669"/>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Shape 16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79" name="Shape 1679"/>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7" name="Shape 1687"/>
        <p:cNvGrpSpPr/>
        <p:nvPr/>
      </p:nvGrpSpPr>
      <p:grpSpPr>
        <a:xfrm>
          <a:off x="0" y="0"/>
          <a:ext cx="0" cy="0"/>
          <a:chOff x="0" y="0"/>
          <a:chExt cx="0" cy="0"/>
        </a:xfrm>
      </p:grpSpPr>
      <p:sp>
        <p:nvSpPr>
          <p:cNvPr id="1688" name="Shape 168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689" name="Shape 168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Draw [EDUCATION]</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 final section (in this order) that employers care about, is the education section.  Specifically, how GA is portrayed in your education.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hyperlink" Target="http://generalassemb.ly" TargetMode="External"/><Relationship Id="rId4" Type="http://schemas.openxmlformats.org/officeDocument/2006/relationships/hyperlink" Target="http://facebook.com/gnrlassembly" TargetMode="External"/><Relationship Id="rId5" Type="http://schemas.openxmlformats.org/officeDocument/2006/relationships/hyperlink" Target="https://twitter.com/ga" TargetMode="Externa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hyperlink" Target="http://generalassemb.ly" TargetMode="External"/><Relationship Id="rId4" Type="http://schemas.openxmlformats.org/officeDocument/2006/relationships/hyperlink" Target="http://facebook.com/gnrlassembly" TargetMode="External"/><Relationship Id="rId5" Type="http://schemas.openxmlformats.org/officeDocument/2006/relationships/hyperlink" Target="https://twitter.com/ga" TargetMode="Externa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jpg"/><Relationship Id="rId4" Type="http://schemas.openxmlformats.org/officeDocument/2006/relationships/image" Target="../media/image5.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51.png"/><Relationship Id="rId11" Type="http://schemas.openxmlformats.org/officeDocument/2006/relationships/image" Target="../media/image21.png"/><Relationship Id="rId10" Type="http://schemas.openxmlformats.org/officeDocument/2006/relationships/image" Target="../media/image25.png"/><Relationship Id="rId9"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36.jpg"/><Relationship Id="rId4" Type="http://schemas.openxmlformats.org/officeDocument/2006/relationships/image" Target="../media/image30.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34.png"/><Relationship Id="rId4" Type="http://schemas.openxmlformats.org/officeDocument/2006/relationships/image" Target="../media/image38.png"/><Relationship Id="rId11" Type="http://schemas.openxmlformats.org/officeDocument/2006/relationships/image" Target="../media/image32.png"/><Relationship Id="rId10" Type="http://schemas.openxmlformats.org/officeDocument/2006/relationships/image" Target="../media/image29.png"/><Relationship Id="rId9"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47.jpg"/><Relationship Id="rId4" Type="http://schemas.openxmlformats.org/officeDocument/2006/relationships/image" Target="../media/image41.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656" name="Shape 656"/>
        <p:cNvGrpSpPr/>
        <p:nvPr/>
      </p:nvGrpSpPr>
      <p:grpSpPr>
        <a:xfrm>
          <a:off x="0" y="0"/>
          <a:ext cx="0" cy="0"/>
          <a:chOff x="0" y="0"/>
          <a:chExt cx="0" cy="0"/>
        </a:xfrm>
      </p:grpSpPr>
      <p:cxnSp>
        <p:nvCxnSpPr>
          <p:cNvPr id="657" name="Shape 657"/>
          <p:cNvCxnSpPr/>
          <p:nvPr/>
        </p:nvCxnSpPr>
        <p:spPr>
          <a:xfrm>
            <a:off x="446484" y="447261"/>
            <a:ext cx="8250900" cy="0"/>
          </a:xfrm>
          <a:prstGeom prst="straightConnector1">
            <a:avLst/>
          </a:prstGeom>
          <a:noFill/>
          <a:ln>
            <a:noFill/>
          </a:ln>
        </p:spPr>
      </p:cxnSp>
      <p:cxnSp>
        <p:nvCxnSpPr>
          <p:cNvPr id="658" name="Shape 65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659" name="Shape 659"/>
        <p:cNvGrpSpPr/>
        <p:nvPr/>
      </p:nvGrpSpPr>
      <p:grpSpPr>
        <a:xfrm>
          <a:off x="0" y="0"/>
          <a:ext cx="0" cy="0"/>
          <a:chOff x="0" y="0"/>
          <a:chExt cx="0" cy="0"/>
        </a:xfrm>
      </p:grpSpPr>
      <p:cxnSp>
        <p:nvCxnSpPr>
          <p:cNvPr id="660" name="Shape 660"/>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61" name="Shape 661"/>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662" name="Shape 662"/>
        <p:cNvGrpSpPr/>
        <p:nvPr/>
      </p:nvGrpSpPr>
      <p:grpSpPr>
        <a:xfrm>
          <a:off x="0" y="0"/>
          <a:ext cx="0" cy="0"/>
          <a:chOff x="0" y="0"/>
          <a:chExt cx="0" cy="0"/>
        </a:xfrm>
      </p:grpSpPr>
      <p:cxnSp>
        <p:nvCxnSpPr>
          <p:cNvPr id="663" name="Shape 663"/>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64" name="Shape 664"/>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665" name="Shape 665"/>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
        <p:nvSpPr>
          <p:cNvPr id="666" name="Shape 666"/>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673" name="Shape 673"/>
        <p:cNvGrpSpPr/>
        <p:nvPr/>
      </p:nvGrpSpPr>
      <p:grpSpPr>
        <a:xfrm>
          <a:off x="0" y="0"/>
          <a:ext cx="0" cy="0"/>
          <a:chOff x="0" y="0"/>
          <a:chExt cx="0" cy="0"/>
        </a:xfrm>
      </p:grpSpPr>
      <p:cxnSp>
        <p:nvCxnSpPr>
          <p:cNvPr id="674" name="Shape 674"/>
          <p:cNvCxnSpPr/>
          <p:nvPr/>
        </p:nvCxnSpPr>
        <p:spPr>
          <a:xfrm>
            <a:off x="446484" y="663029"/>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675" name="Shape 675"/>
          <p:cNvCxnSpPr/>
          <p:nvPr/>
        </p:nvCxnSpPr>
        <p:spPr>
          <a:xfrm>
            <a:off x="446484" y="1032718"/>
            <a:ext cx="8250900" cy="0"/>
          </a:xfrm>
          <a:prstGeom prst="straightConnector1">
            <a:avLst/>
          </a:prstGeom>
          <a:noFill/>
          <a:ln cap="flat" cmpd="sng" w="9525">
            <a:solidFill>
              <a:srgbClr val="FFFFFF"/>
            </a:solidFill>
            <a:prstDash val="solid"/>
            <a:miter lim="400000"/>
            <a:headEnd len="sm" w="sm" type="none"/>
            <a:tailEnd len="sm" w="sm" type="none"/>
          </a:ln>
        </p:spPr>
      </p:cxnSp>
      <p:pic>
        <p:nvPicPr>
          <p:cNvPr id="676" name="Shape 676"/>
          <p:cNvPicPr preferRelativeResize="0"/>
          <p:nvPr/>
        </p:nvPicPr>
        <p:blipFill rotWithShape="1">
          <a:blip r:embed="rId2">
            <a:alphaModFix/>
          </a:blip>
          <a:srcRect b="0" l="0" r="0" t="0"/>
          <a:stretch/>
        </p:blipFill>
        <p:spPr>
          <a:xfrm>
            <a:off x="446484" y="743396"/>
            <a:ext cx="1792189" cy="192881"/>
          </a:xfrm>
          <a:prstGeom prst="rect">
            <a:avLst/>
          </a:prstGeom>
          <a:noFill/>
          <a:ln>
            <a:noFill/>
          </a:ln>
        </p:spPr>
      </p:pic>
      <p:sp>
        <p:nvSpPr>
          <p:cNvPr id="677" name="Shape 677"/>
          <p:cNvSpPr txBox="1"/>
          <p:nvPr>
            <p:ph idx="1" type="body"/>
          </p:nvPr>
        </p:nvSpPr>
        <p:spPr>
          <a:xfrm>
            <a:off x="446484" y="3917900"/>
            <a:ext cx="8250900" cy="6030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78" name="Shape 678"/>
          <p:cNvSpPr txBox="1"/>
          <p:nvPr>
            <p:ph idx="2" type="body"/>
          </p:nvPr>
        </p:nvSpPr>
        <p:spPr>
          <a:xfrm>
            <a:off x="446484" y="1257746"/>
            <a:ext cx="8250900" cy="3835500"/>
          </a:xfrm>
          <a:prstGeom prst="rect">
            <a:avLst/>
          </a:prstGeom>
          <a:noFill/>
          <a:ln>
            <a:noFill/>
          </a:ln>
        </p:spPr>
        <p:txBody>
          <a:bodyPr anchorCtr="0" anchor="t" bIns="62150" lIns="62150" spcFirstLastPara="1" rIns="62150" wrap="square" tIns="62150"/>
          <a:lstStyle>
            <a:lvl1pPr indent="-228600" lvl="0" marL="457200" marR="0" rtl="0" algn="l">
              <a:lnSpc>
                <a:spcPct val="87078"/>
              </a:lnSpc>
              <a:spcBef>
                <a:spcPts val="0"/>
              </a:spcBef>
              <a:spcAft>
                <a:spcPts val="0"/>
              </a:spcAft>
              <a:buClr>
                <a:srgbClr val="FFFFFF"/>
              </a:buClr>
              <a:buSzPts val="12100"/>
              <a:buFont typeface="Merriweather Sans"/>
              <a:buNone/>
              <a:defRPr b="1" i="0" sz="121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79" name="Shape 679"/>
          <p:cNvSpPr txBox="1"/>
          <p:nvPr>
            <p:ph idx="12" type="sldNum"/>
          </p:nvPr>
        </p:nvSpPr>
        <p:spPr>
          <a:xfrm>
            <a:off x="482849" y="4602960"/>
            <a:ext cx="221400" cy="201000"/>
          </a:xfrm>
          <a:prstGeom prst="rect">
            <a:avLst/>
          </a:prstGeom>
          <a:noFill/>
          <a:ln>
            <a:noFill/>
          </a:ln>
        </p:spPr>
        <p:txBody>
          <a:bodyPr anchorCtr="0" anchor="ctr" bIns="25900" lIns="25900" spcFirstLastPara="1" rIns="25900" wrap="square" tIns="25900">
            <a:noAutofit/>
          </a:bodyPr>
          <a:lstStyle>
            <a:lvl1pPr indent="0" lvl="0"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1" sz="1000">
              <a:solidFill>
                <a:srgbClr val="000000"/>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000000"/>
        </a:solidFill>
      </p:bgPr>
    </p:bg>
    <p:spTree>
      <p:nvGrpSpPr>
        <p:cNvPr id="680" name="Shape 680"/>
        <p:cNvGrpSpPr/>
        <p:nvPr/>
      </p:nvGrpSpPr>
      <p:grpSpPr>
        <a:xfrm>
          <a:off x="0" y="0"/>
          <a:ext cx="0" cy="0"/>
          <a:chOff x="0" y="0"/>
          <a:chExt cx="0" cy="0"/>
        </a:xfrm>
      </p:grpSpPr>
      <p:sp>
        <p:nvSpPr>
          <p:cNvPr id="681" name="Shape 681"/>
          <p:cNvSpPr txBox="1"/>
          <p:nvPr>
            <p:ph idx="1" type="body"/>
          </p:nvPr>
        </p:nvSpPr>
        <p:spPr>
          <a:xfrm>
            <a:off x="446484" y="1193453"/>
            <a:ext cx="8250900" cy="2898900"/>
          </a:xfrm>
          <a:prstGeom prst="rect">
            <a:avLst/>
          </a:prstGeom>
          <a:noFill/>
          <a:ln>
            <a:noFill/>
          </a:ln>
        </p:spPr>
        <p:txBody>
          <a:bodyPr anchorCtr="0" anchor="t" bIns="62150" lIns="62150" spcFirstLastPara="1" rIns="62150" wrap="square" tIns="62150"/>
          <a:lstStyle>
            <a:lvl1pPr indent="-228600" lvl="0" marL="457200" marR="0" rtl="0" algn="l">
              <a:lnSpc>
                <a:spcPct val="88636"/>
              </a:lnSpc>
              <a:spcBef>
                <a:spcPts val="0"/>
              </a:spcBef>
              <a:spcAft>
                <a:spcPts val="0"/>
              </a:spcAft>
              <a:buClr>
                <a:srgbClr val="FFFFFF"/>
              </a:buClr>
              <a:buSzPts val="9000"/>
              <a:buFont typeface="Merriweather Sans"/>
              <a:buNone/>
              <a:defRPr b="1" i="0" sz="9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82" name="Shape 682"/>
          <p:cNvSpPr txBox="1"/>
          <p:nvPr>
            <p:ph idx="12" type="sldNum"/>
          </p:nvPr>
        </p:nvSpPr>
        <p:spPr>
          <a:xfrm>
            <a:off x="8367663" y="718027"/>
            <a:ext cx="334500" cy="291900"/>
          </a:xfrm>
          <a:prstGeom prst="rect">
            <a:avLst/>
          </a:prstGeom>
          <a:noFill/>
          <a:ln>
            <a:noFill/>
          </a:ln>
        </p:spPr>
        <p:txBody>
          <a:bodyPr anchorCtr="0" anchor="ctr" bIns="0" lIns="0" spcFirstLastPara="1" rIns="0" wrap="square" tIns="0">
            <a:noAutofit/>
          </a:bodyPr>
          <a:lstStyle>
            <a:lvl1pPr indent="0" lvl="0"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solidFill>
                <a:srgbClr val="000000"/>
              </a:solidFill>
            </a:endParaRPr>
          </a:p>
        </p:txBody>
      </p:sp>
      <p:cxnSp>
        <p:nvCxnSpPr>
          <p:cNvPr id="683" name="Shape 683"/>
          <p:cNvCxnSpPr/>
          <p:nvPr/>
        </p:nvCxnSpPr>
        <p:spPr>
          <a:xfrm>
            <a:off x="446484" y="663029"/>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684" name="Shape 684"/>
          <p:cNvCxnSpPr/>
          <p:nvPr/>
        </p:nvCxnSpPr>
        <p:spPr>
          <a:xfrm>
            <a:off x="446484" y="1032718"/>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685" name="Shape 685"/>
          <p:cNvSpPr txBox="1"/>
          <p:nvPr>
            <p:ph idx="2" type="body"/>
          </p:nvPr>
        </p:nvSpPr>
        <p:spPr>
          <a:xfrm>
            <a:off x="446484" y="727323"/>
            <a:ext cx="7143900" cy="273300"/>
          </a:xfrm>
          <a:prstGeom prst="rect">
            <a:avLst/>
          </a:prstGeom>
          <a:noFill/>
          <a:ln>
            <a:noFill/>
          </a:ln>
        </p:spPr>
        <p:txBody>
          <a:bodyPr anchorCtr="0" anchor="t" bIns="62150" lIns="62150" spcFirstLastPara="1" rIns="62150" wrap="square" tIns="62150"/>
          <a:lstStyle>
            <a:lvl1pPr indent="-228600" lvl="0" marL="457200" marR="0" rtl="0" algn="l">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p:spTree>
      <p:nvGrpSpPr>
        <p:cNvPr id="686" name="Shape 686"/>
        <p:cNvGrpSpPr/>
        <p:nvPr/>
      </p:nvGrpSpPr>
      <p:grpSpPr>
        <a:xfrm>
          <a:off x="0" y="0"/>
          <a:ext cx="0" cy="0"/>
          <a:chOff x="0" y="0"/>
          <a:chExt cx="0" cy="0"/>
        </a:xfrm>
      </p:grpSpPr>
      <p:cxnSp>
        <p:nvCxnSpPr>
          <p:cNvPr id="687" name="Shape 687"/>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688" name="Shape 688"/>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689" name="Shape 689"/>
          <p:cNvSpPr txBox="1"/>
          <p:nvPr>
            <p:ph idx="1" type="body"/>
          </p:nvPr>
        </p:nvSpPr>
        <p:spPr>
          <a:xfrm>
            <a:off x="446484" y="727323"/>
            <a:ext cx="5429100" cy="273300"/>
          </a:xfrm>
          <a:prstGeom prst="rect">
            <a:avLst/>
          </a:prstGeom>
          <a:noFill/>
          <a:ln>
            <a:noFill/>
          </a:ln>
        </p:spPr>
        <p:txBody>
          <a:bodyPr anchorCtr="0" anchor="t" bIns="62150" lIns="62150" spcFirstLastPara="1" rIns="62150" wrap="square" tIns="62150"/>
          <a:lstStyle>
            <a:lvl1pPr indent="-228600" lvl="0" marL="45720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90" name="Shape 690"/>
          <p:cNvSpPr txBox="1"/>
          <p:nvPr>
            <p:ph type="title"/>
          </p:nvPr>
        </p:nvSpPr>
        <p:spPr>
          <a:xfrm>
            <a:off x="446484" y="1193453"/>
            <a:ext cx="8250900" cy="835800"/>
          </a:xfrm>
          <a:prstGeom prst="rect">
            <a:avLst/>
          </a:prstGeom>
          <a:noFill/>
          <a:ln>
            <a:noFill/>
          </a:ln>
        </p:spPr>
        <p:txBody>
          <a:bodyPr anchorCtr="0" anchor="t" bIns="62150" lIns="62150" spcFirstLastPara="1" rIns="62150" wrap="square" tIns="62150"/>
          <a:lstStyle>
            <a:lvl1pPr lvl="0" marR="0" rtl="0" algn="l">
              <a:lnSpc>
                <a:spcPct val="91666"/>
              </a:lnSpc>
              <a:spcBef>
                <a:spcPts val="0"/>
              </a:spcBef>
              <a:spcAft>
                <a:spcPts val="0"/>
              </a:spcAft>
              <a:buClr>
                <a:srgbClr val="000000"/>
              </a:buClr>
              <a:buSzPts val="4100"/>
              <a:buFont typeface="Helvetica Neue"/>
              <a:buNone/>
              <a:defRPr b="1" i="0" sz="4100" u="none" cap="none" strike="noStrike">
                <a:solidFill>
                  <a:srgbClr val="000000"/>
                </a:solidFill>
                <a:latin typeface="Helvetica Neue"/>
                <a:ea typeface="Helvetica Neue"/>
                <a:cs typeface="Helvetica Neue"/>
                <a:sym typeface="Helvetica Neue"/>
              </a:defRPr>
            </a:lvl1pPr>
            <a:lvl2pPr lvl="1"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lvl="2"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lvl="3"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lvl="4"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lvl="5"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lvl="6"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lvl="7"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lvl="8"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p:txBody>
      </p:sp>
      <p:sp>
        <p:nvSpPr>
          <p:cNvPr id="691" name="Shape 691"/>
          <p:cNvSpPr txBox="1"/>
          <p:nvPr>
            <p:ph idx="2" type="body"/>
          </p:nvPr>
        </p:nvSpPr>
        <p:spPr>
          <a:xfrm>
            <a:off x="444414" y="2109639"/>
            <a:ext cx="8250900" cy="24111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700"/>
              </a:spcBef>
              <a:spcAft>
                <a:spcPts val="0"/>
              </a:spcAft>
              <a:buClr>
                <a:srgbClr val="000000"/>
              </a:buClr>
              <a:buSzPts val="2000"/>
              <a:buFont typeface="Merriweather Sans"/>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92" name="Shape 692"/>
          <p:cNvSpPr txBox="1"/>
          <p:nvPr>
            <p:ph idx="12" type="sldNum"/>
          </p:nvPr>
        </p:nvSpPr>
        <p:spPr>
          <a:xfrm>
            <a:off x="8447484" y="718027"/>
            <a:ext cx="346500" cy="291900"/>
          </a:xfrm>
          <a:prstGeom prst="rect">
            <a:avLst/>
          </a:prstGeom>
          <a:noFill/>
          <a:ln>
            <a:noFill/>
          </a:ln>
        </p:spPr>
        <p:txBody>
          <a:bodyPr anchorCtr="0" anchor="ctr" bIns="0" lIns="0" spcFirstLastPara="1" rIns="0" wrap="square" tIns="0">
            <a:noAutofit/>
          </a:bodyPr>
          <a:lstStyle>
            <a:lvl1pPr indent="0" lvl="0"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oter only" showMasterSp="0">
  <p:cSld name="Footer only">
    <p:spTree>
      <p:nvGrpSpPr>
        <p:cNvPr id="693" name="Shape 693"/>
        <p:cNvGrpSpPr/>
        <p:nvPr/>
      </p:nvGrpSpPr>
      <p:grpSpPr>
        <a:xfrm>
          <a:off x="0" y="0"/>
          <a:ext cx="0" cy="0"/>
          <a:chOff x="0" y="0"/>
          <a:chExt cx="0" cy="0"/>
        </a:xfrm>
      </p:grpSpPr>
      <p:cxnSp>
        <p:nvCxnSpPr>
          <p:cNvPr id="694" name="Shape 694"/>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695" name="Shape 695"/>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96" name="Shape 696"/>
          <p:cNvSpPr txBox="1"/>
          <p:nvPr>
            <p:ph idx="1"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97" name="Shape 697"/>
          <p:cNvSpPr txBox="1"/>
          <p:nvPr>
            <p:ph idx="12" type="sldNum"/>
          </p:nvPr>
        </p:nvSpPr>
        <p:spPr>
          <a:xfrm>
            <a:off x="446484" y="4678496"/>
            <a:ext cx="1380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showMasterSp="0">
  <p:cSld name="Body copy">
    <p:spTree>
      <p:nvGrpSpPr>
        <p:cNvPr id="698" name="Shape 698"/>
        <p:cNvGrpSpPr/>
        <p:nvPr/>
      </p:nvGrpSpPr>
      <p:grpSpPr>
        <a:xfrm>
          <a:off x="0" y="0"/>
          <a:ext cx="0" cy="0"/>
          <a:chOff x="0" y="0"/>
          <a:chExt cx="0" cy="0"/>
        </a:xfrm>
      </p:grpSpPr>
      <p:cxnSp>
        <p:nvCxnSpPr>
          <p:cNvPr id="699" name="Shape 699"/>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700" name="Shape 700"/>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701" name="Shape 701"/>
          <p:cNvSpPr txBox="1"/>
          <p:nvPr>
            <p:ph idx="1" type="body"/>
          </p:nvPr>
        </p:nvSpPr>
        <p:spPr>
          <a:xfrm>
            <a:off x="464344" y="1237655"/>
            <a:ext cx="82152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20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02" name="Shape 702"/>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03" name="Shape 703"/>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04" name="Shape 704"/>
          <p:cNvSpPr txBox="1"/>
          <p:nvPr>
            <p:ph idx="4"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05" name="Shape 705"/>
          <p:cNvSpPr txBox="1"/>
          <p:nvPr>
            <p:ph idx="12" type="sldNum"/>
          </p:nvPr>
        </p:nvSpPr>
        <p:spPr>
          <a:xfrm>
            <a:off x="444698" y="4773836"/>
            <a:ext cx="138000" cy="1365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_rev" showMasterSp="0">
  <p:cSld name="Divider_rev">
    <p:bg>
      <p:bgPr>
        <a:solidFill>
          <a:srgbClr val="000000"/>
        </a:solidFill>
      </p:bgPr>
    </p:bg>
    <p:spTree>
      <p:nvGrpSpPr>
        <p:cNvPr id="706" name="Shape 706"/>
        <p:cNvGrpSpPr/>
        <p:nvPr/>
      </p:nvGrpSpPr>
      <p:grpSpPr>
        <a:xfrm>
          <a:off x="0" y="0"/>
          <a:ext cx="0" cy="0"/>
          <a:chOff x="0" y="0"/>
          <a:chExt cx="0" cy="0"/>
        </a:xfrm>
      </p:grpSpPr>
      <p:cxnSp>
        <p:nvCxnSpPr>
          <p:cNvPr id="707" name="Shape 707"/>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708" name="Shape 708"/>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709" name="Shape 709"/>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10" name="Shape 710"/>
          <p:cNvSpPr txBox="1"/>
          <p:nvPr>
            <p:ph idx="1" type="body"/>
          </p:nvPr>
        </p:nvSpPr>
        <p:spPr>
          <a:xfrm>
            <a:off x="446484" y="747415"/>
            <a:ext cx="8250900" cy="1060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7500"/>
              <a:buFont typeface="Merriweather Sans"/>
              <a:buNone/>
              <a:defRPr b="1" i="0" sz="75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11" name="Shape 711"/>
          <p:cNvSpPr txBox="1"/>
          <p:nvPr>
            <p:ph idx="3"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12" name="Shape 712"/>
          <p:cNvSpPr txBox="1"/>
          <p:nvPr>
            <p:ph idx="12" type="sldNum"/>
          </p:nvPr>
        </p:nvSpPr>
        <p:spPr>
          <a:xfrm>
            <a:off x="446484" y="4675683"/>
            <a:ext cx="1329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_bulleted" showMasterSp="0">
  <p:cSld name="Body copy_bulleted">
    <p:spTree>
      <p:nvGrpSpPr>
        <p:cNvPr id="713" name="Shape 713"/>
        <p:cNvGrpSpPr/>
        <p:nvPr/>
      </p:nvGrpSpPr>
      <p:grpSpPr>
        <a:xfrm>
          <a:off x="0" y="0"/>
          <a:ext cx="0" cy="0"/>
          <a:chOff x="0" y="0"/>
          <a:chExt cx="0" cy="0"/>
        </a:xfrm>
      </p:grpSpPr>
      <p:cxnSp>
        <p:nvCxnSpPr>
          <p:cNvPr id="714" name="Shape 714"/>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715" name="Shape 715"/>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716" name="Shape 716"/>
          <p:cNvSpPr txBox="1"/>
          <p:nvPr>
            <p:ph idx="1" type="body"/>
          </p:nvPr>
        </p:nvSpPr>
        <p:spPr>
          <a:xfrm>
            <a:off x="464344" y="1237655"/>
            <a:ext cx="8215200" cy="924300"/>
          </a:xfrm>
          <a:prstGeom prst="rect">
            <a:avLst/>
          </a:prstGeom>
          <a:noFill/>
          <a:ln>
            <a:noFill/>
          </a:ln>
        </p:spPr>
        <p:txBody>
          <a:bodyPr anchorCtr="0" anchor="t" bIns="62150" lIns="62150" spcFirstLastPara="1" rIns="62150" wrap="square" tIns="62150"/>
          <a:lstStyle>
            <a:lvl1pPr indent="-330200" lvl="0" marL="457200" marR="0" rtl="0" algn="l">
              <a:lnSpc>
                <a:spcPct val="100000"/>
              </a:lnSpc>
              <a:spcBef>
                <a:spcPts val="200"/>
              </a:spcBef>
              <a:spcAft>
                <a:spcPts val="0"/>
              </a:spcAft>
              <a:buClr>
                <a:srgbClr val="000000"/>
              </a:buClr>
              <a:buSzPts val="1600"/>
              <a:buFont typeface="Merriweather San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17" name="Shape 717"/>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18" name="Shape 718"/>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19" name="Shape 719"/>
          <p:cNvSpPr txBox="1"/>
          <p:nvPr>
            <p:ph idx="4"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20" name="Shape 720"/>
          <p:cNvSpPr txBox="1"/>
          <p:nvPr>
            <p:ph idx="12" type="sldNum"/>
          </p:nvPr>
        </p:nvSpPr>
        <p:spPr>
          <a:xfrm>
            <a:off x="444698" y="4678844"/>
            <a:ext cx="138000" cy="231600"/>
          </a:xfrm>
          <a:prstGeom prst="rect">
            <a:avLst/>
          </a:prstGeom>
          <a:noFill/>
          <a:ln>
            <a:noFill/>
          </a:ln>
        </p:spPr>
        <p:txBody>
          <a:bodyPr anchorCtr="0" anchor="b"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721" name="Shape 721"/>
        <p:cNvGrpSpPr/>
        <p:nvPr/>
      </p:nvGrpSpPr>
      <p:grpSpPr>
        <a:xfrm>
          <a:off x="0" y="0"/>
          <a:ext cx="0" cy="0"/>
          <a:chOff x="0" y="0"/>
          <a:chExt cx="0" cy="0"/>
        </a:xfrm>
      </p:grpSpPr>
      <p:sp>
        <p:nvSpPr>
          <p:cNvPr id="722" name="Shape 722"/>
          <p:cNvSpPr txBox="1"/>
          <p:nvPr>
            <p:ph idx="1" type="body"/>
          </p:nvPr>
        </p:nvSpPr>
        <p:spPr>
          <a:xfrm>
            <a:off x="448717" y="4797921"/>
            <a:ext cx="4027200" cy="2460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23" name="Shape 723"/>
          <p:cNvSpPr txBox="1"/>
          <p:nvPr>
            <p:ph idx="2" type="body"/>
          </p:nvPr>
        </p:nvSpPr>
        <p:spPr>
          <a:xfrm>
            <a:off x="446484" y="747415"/>
            <a:ext cx="8250900" cy="1237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000000"/>
              </a:buClr>
              <a:buSzPts val="8700"/>
              <a:buFont typeface="Merriweather Sans"/>
              <a:buNone/>
              <a:defRPr b="1" i="0" sz="87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24" name="Shape 724"/>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25" name="Shape 725"/>
          <p:cNvSpPr txBox="1"/>
          <p:nvPr>
            <p:ph idx="12" type="sldNum"/>
          </p:nvPr>
        </p:nvSpPr>
        <p:spPr>
          <a:xfrm>
            <a:off x="453627" y="4675683"/>
            <a:ext cx="1431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rev red" showMasterSp="0">
  <p:cSld name="Title slide_rev red">
    <p:bg>
      <p:bgPr>
        <a:solidFill>
          <a:srgbClr val="F33938"/>
        </a:solidFill>
      </p:bgPr>
    </p:bg>
    <p:spTree>
      <p:nvGrpSpPr>
        <p:cNvPr id="726" name="Shape 726"/>
        <p:cNvGrpSpPr/>
        <p:nvPr/>
      </p:nvGrpSpPr>
      <p:grpSpPr>
        <a:xfrm>
          <a:off x="0" y="0"/>
          <a:ext cx="0" cy="0"/>
          <a:chOff x="0" y="0"/>
          <a:chExt cx="0" cy="0"/>
        </a:xfrm>
      </p:grpSpPr>
      <p:cxnSp>
        <p:nvCxnSpPr>
          <p:cNvPr id="727" name="Shape 727"/>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728" name="Shape 728"/>
          <p:cNvCxnSpPr/>
          <p:nvPr/>
        </p:nvCxnSpPr>
        <p:spPr>
          <a:xfrm>
            <a:off x="448284" y="4746772"/>
            <a:ext cx="8256900" cy="0"/>
          </a:xfrm>
          <a:prstGeom prst="straightConnector1">
            <a:avLst/>
          </a:prstGeom>
          <a:noFill/>
          <a:ln cap="flat" cmpd="sng" w="19050">
            <a:solidFill>
              <a:srgbClr val="FFFFFF"/>
            </a:solidFill>
            <a:prstDash val="solid"/>
            <a:miter lim="400000"/>
            <a:headEnd len="sm" w="sm" type="none"/>
            <a:tailEnd len="sm" w="sm" type="none"/>
          </a:ln>
        </p:spPr>
      </p:cxnSp>
      <p:sp>
        <p:nvSpPr>
          <p:cNvPr id="729" name="Shape 729"/>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30" name="Shape 730"/>
          <p:cNvSpPr txBox="1"/>
          <p:nvPr>
            <p:ph idx="1" type="body"/>
          </p:nvPr>
        </p:nvSpPr>
        <p:spPr>
          <a:xfrm>
            <a:off x="448717" y="4797921"/>
            <a:ext cx="4027200" cy="2460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31" name="Shape 731"/>
          <p:cNvSpPr txBox="1"/>
          <p:nvPr>
            <p:ph idx="3" type="body"/>
          </p:nvPr>
        </p:nvSpPr>
        <p:spPr>
          <a:xfrm>
            <a:off x="446484" y="747415"/>
            <a:ext cx="8250900" cy="1237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8700"/>
              <a:buFont typeface="Merriweather Sans"/>
              <a:buNone/>
              <a:defRPr b="1" i="0" sz="87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32" name="Shape 732"/>
          <p:cNvSpPr txBox="1"/>
          <p:nvPr>
            <p:ph idx="12" type="sldNum"/>
          </p:nvPr>
        </p:nvSpPr>
        <p:spPr>
          <a:xfrm>
            <a:off x="453627" y="4675683"/>
            <a:ext cx="1431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rev black" showMasterSp="0">
  <p:cSld name="Title slide_rev black">
    <p:bg>
      <p:bgPr>
        <a:solidFill>
          <a:srgbClr val="000000"/>
        </a:solidFill>
      </p:bgPr>
    </p:bg>
    <p:spTree>
      <p:nvGrpSpPr>
        <p:cNvPr id="733" name="Shape 733"/>
        <p:cNvGrpSpPr/>
        <p:nvPr/>
      </p:nvGrpSpPr>
      <p:grpSpPr>
        <a:xfrm>
          <a:off x="0" y="0"/>
          <a:ext cx="0" cy="0"/>
          <a:chOff x="0" y="0"/>
          <a:chExt cx="0" cy="0"/>
        </a:xfrm>
      </p:grpSpPr>
      <p:cxnSp>
        <p:nvCxnSpPr>
          <p:cNvPr id="734" name="Shape 734"/>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735" name="Shape 735"/>
          <p:cNvCxnSpPr/>
          <p:nvPr/>
        </p:nvCxnSpPr>
        <p:spPr>
          <a:xfrm>
            <a:off x="448284" y="4746772"/>
            <a:ext cx="8256900" cy="0"/>
          </a:xfrm>
          <a:prstGeom prst="straightConnector1">
            <a:avLst/>
          </a:prstGeom>
          <a:noFill/>
          <a:ln cap="flat" cmpd="sng" w="19050">
            <a:solidFill>
              <a:srgbClr val="FFFFFF"/>
            </a:solidFill>
            <a:prstDash val="solid"/>
            <a:miter lim="400000"/>
            <a:headEnd len="sm" w="sm" type="none"/>
            <a:tailEnd len="sm" w="sm" type="none"/>
          </a:ln>
        </p:spPr>
      </p:cxnSp>
      <p:sp>
        <p:nvSpPr>
          <p:cNvPr id="736" name="Shape 736"/>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37" name="Shape 737"/>
          <p:cNvSpPr txBox="1"/>
          <p:nvPr>
            <p:ph idx="1" type="body"/>
          </p:nvPr>
        </p:nvSpPr>
        <p:spPr>
          <a:xfrm>
            <a:off x="448717" y="4797921"/>
            <a:ext cx="4027200" cy="2460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38" name="Shape 738"/>
          <p:cNvSpPr txBox="1"/>
          <p:nvPr>
            <p:ph idx="3" type="body"/>
          </p:nvPr>
        </p:nvSpPr>
        <p:spPr>
          <a:xfrm>
            <a:off x="446484" y="747415"/>
            <a:ext cx="8250900" cy="1237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8700"/>
              <a:buFont typeface="Merriweather Sans"/>
              <a:buNone/>
              <a:defRPr b="1" i="0" sz="87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39" name="Shape 739"/>
          <p:cNvSpPr txBox="1"/>
          <p:nvPr>
            <p:ph idx="12" type="sldNum"/>
          </p:nvPr>
        </p:nvSpPr>
        <p:spPr>
          <a:xfrm>
            <a:off x="453627" y="4675683"/>
            <a:ext cx="1431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_bulleted w footnote" showMasterSp="0">
  <p:cSld name="Body copy_bulleted w footnote">
    <p:spTree>
      <p:nvGrpSpPr>
        <p:cNvPr id="740" name="Shape 740"/>
        <p:cNvGrpSpPr/>
        <p:nvPr/>
      </p:nvGrpSpPr>
      <p:grpSpPr>
        <a:xfrm>
          <a:off x="0" y="0"/>
          <a:ext cx="0" cy="0"/>
          <a:chOff x="0" y="0"/>
          <a:chExt cx="0" cy="0"/>
        </a:xfrm>
      </p:grpSpPr>
      <p:cxnSp>
        <p:nvCxnSpPr>
          <p:cNvPr id="741" name="Shape 741"/>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742" name="Shape 742"/>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743" name="Shape 743"/>
          <p:cNvSpPr/>
          <p:nvPr/>
        </p:nvSpPr>
        <p:spPr>
          <a:xfrm>
            <a:off x="464344" y="4360005"/>
            <a:ext cx="8215200" cy="128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Merriweather Sans"/>
              <a:buNone/>
            </a:pPr>
            <a:r>
              <a:rPr b="0" i="0" lang="en" sz="900" u="none" cap="none" strike="noStrike">
                <a:solidFill>
                  <a:srgbClr val="000000"/>
                </a:solidFill>
                <a:latin typeface="Helvetica Neue"/>
                <a:ea typeface="Helvetica Neue"/>
                <a:cs typeface="Helvetica Neue"/>
                <a:sym typeface="Helvetica Neue"/>
              </a:rPr>
              <a:t>Footnote</a:t>
            </a:r>
            <a:endParaRPr sz="1000"/>
          </a:p>
        </p:txBody>
      </p:sp>
      <p:sp>
        <p:nvSpPr>
          <p:cNvPr id="744" name="Shape 744"/>
          <p:cNvSpPr txBox="1"/>
          <p:nvPr>
            <p:ph idx="1" type="body"/>
          </p:nvPr>
        </p:nvSpPr>
        <p:spPr>
          <a:xfrm>
            <a:off x="464344" y="1237655"/>
            <a:ext cx="8215200" cy="924300"/>
          </a:xfrm>
          <a:prstGeom prst="rect">
            <a:avLst/>
          </a:prstGeom>
          <a:noFill/>
          <a:ln>
            <a:noFill/>
          </a:ln>
        </p:spPr>
        <p:txBody>
          <a:bodyPr anchorCtr="0" anchor="t" bIns="62150" lIns="62150" spcFirstLastPara="1" rIns="62150" wrap="square" tIns="62150"/>
          <a:lstStyle>
            <a:lvl1pPr indent="-330200" lvl="0" marL="457200" marR="0" rtl="0" algn="l">
              <a:lnSpc>
                <a:spcPct val="100000"/>
              </a:lnSpc>
              <a:spcBef>
                <a:spcPts val="200"/>
              </a:spcBef>
              <a:spcAft>
                <a:spcPts val="0"/>
              </a:spcAft>
              <a:buClr>
                <a:srgbClr val="000000"/>
              </a:buClr>
              <a:buSzPts val="1600"/>
              <a:buFont typeface="Merriweather San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45" name="Shape 745"/>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46" name="Shape 746"/>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47" name="Shape 747"/>
          <p:cNvSpPr txBox="1"/>
          <p:nvPr>
            <p:ph idx="4"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48" name="Shape 748"/>
          <p:cNvSpPr txBox="1"/>
          <p:nvPr>
            <p:ph idx="12" type="sldNum"/>
          </p:nvPr>
        </p:nvSpPr>
        <p:spPr>
          <a:xfrm>
            <a:off x="444698" y="4678844"/>
            <a:ext cx="138000" cy="231600"/>
          </a:xfrm>
          <a:prstGeom prst="rect">
            <a:avLst/>
          </a:prstGeom>
          <a:noFill/>
          <a:ln>
            <a:noFill/>
          </a:ln>
        </p:spPr>
        <p:txBody>
          <a:bodyPr anchorCtr="0" anchor="b"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_bulleted 2 col" showMasterSp="0">
  <p:cSld name="Body copy_bulleted 2 col">
    <p:spTree>
      <p:nvGrpSpPr>
        <p:cNvPr id="749" name="Shape 749"/>
        <p:cNvGrpSpPr/>
        <p:nvPr/>
      </p:nvGrpSpPr>
      <p:grpSpPr>
        <a:xfrm>
          <a:off x="0" y="0"/>
          <a:ext cx="0" cy="0"/>
          <a:chOff x="0" y="0"/>
          <a:chExt cx="0" cy="0"/>
        </a:xfrm>
      </p:grpSpPr>
      <p:cxnSp>
        <p:nvCxnSpPr>
          <p:cNvPr id="750" name="Shape 750"/>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751" name="Shape 751"/>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752" name="Shape 752"/>
          <p:cNvSpPr txBox="1"/>
          <p:nvPr>
            <p:ph idx="1" type="body"/>
          </p:nvPr>
        </p:nvSpPr>
        <p:spPr>
          <a:xfrm>
            <a:off x="464344" y="1237655"/>
            <a:ext cx="8259900" cy="11412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53" name="Shape 753"/>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54" name="Shape 754"/>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55" name="Shape 755"/>
          <p:cNvSpPr txBox="1"/>
          <p:nvPr>
            <p:ph idx="4"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56" name="Shape 756"/>
          <p:cNvSpPr txBox="1"/>
          <p:nvPr>
            <p:ph idx="12" type="sldNum"/>
          </p:nvPr>
        </p:nvSpPr>
        <p:spPr>
          <a:xfrm>
            <a:off x="444698" y="4678844"/>
            <a:ext cx="143100" cy="231600"/>
          </a:xfrm>
          <a:prstGeom prst="rect">
            <a:avLst/>
          </a:prstGeom>
          <a:noFill/>
          <a:ln>
            <a:noFill/>
          </a:ln>
        </p:spPr>
        <p:txBody>
          <a:bodyPr anchorCtr="0" anchor="b"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_small text" showMasterSp="0">
  <p:cSld name="Body copy_small text">
    <p:spTree>
      <p:nvGrpSpPr>
        <p:cNvPr id="757" name="Shape 757"/>
        <p:cNvGrpSpPr/>
        <p:nvPr/>
      </p:nvGrpSpPr>
      <p:grpSpPr>
        <a:xfrm>
          <a:off x="0" y="0"/>
          <a:ext cx="0" cy="0"/>
          <a:chOff x="0" y="0"/>
          <a:chExt cx="0" cy="0"/>
        </a:xfrm>
      </p:grpSpPr>
      <p:cxnSp>
        <p:nvCxnSpPr>
          <p:cNvPr id="758" name="Shape 758"/>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759" name="Shape 759"/>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760" name="Shape 760"/>
          <p:cNvSpPr txBox="1"/>
          <p:nvPr>
            <p:ph idx="1" type="body"/>
          </p:nvPr>
        </p:nvSpPr>
        <p:spPr>
          <a:xfrm>
            <a:off x="464344" y="1237655"/>
            <a:ext cx="8259900" cy="1554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61" name="Shape 761"/>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62" name="Shape 762"/>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63" name="Shape 763"/>
          <p:cNvSpPr txBox="1"/>
          <p:nvPr>
            <p:ph idx="4"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64" name="Shape 764"/>
          <p:cNvSpPr txBox="1"/>
          <p:nvPr>
            <p:ph idx="12" type="sldNum"/>
          </p:nvPr>
        </p:nvSpPr>
        <p:spPr>
          <a:xfrm>
            <a:off x="444698" y="4678844"/>
            <a:ext cx="143100" cy="231600"/>
          </a:xfrm>
          <a:prstGeom prst="rect">
            <a:avLst/>
          </a:prstGeom>
          <a:noFill/>
          <a:ln>
            <a:noFill/>
          </a:ln>
        </p:spPr>
        <p:txBody>
          <a:bodyPr anchorCtr="0" anchor="b"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_footer" showMasterSp="0">
  <p:cSld name="Heading_footer">
    <p:spTree>
      <p:nvGrpSpPr>
        <p:cNvPr id="765" name="Shape 765"/>
        <p:cNvGrpSpPr/>
        <p:nvPr/>
      </p:nvGrpSpPr>
      <p:grpSpPr>
        <a:xfrm>
          <a:off x="0" y="0"/>
          <a:ext cx="0" cy="0"/>
          <a:chOff x="0" y="0"/>
          <a:chExt cx="0" cy="0"/>
        </a:xfrm>
      </p:grpSpPr>
      <p:cxnSp>
        <p:nvCxnSpPr>
          <p:cNvPr id="766" name="Shape 766"/>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767" name="Shape 767"/>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768" name="Shape 768"/>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69" name="Shape 769"/>
          <p:cNvSpPr txBox="1"/>
          <p:nvPr>
            <p:ph idx="1"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70" name="Shape 770"/>
          <p:cNvSpPr txBox="1"/>
          <p:nvPr>
            <p:ph idx="3"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71" name="Shape 771"/>
          <p:cNvSpPr txBox="1"/>
          <p:nvPr>
            <p:ph idx="12" type="sldNum"/>
          </p:nvPr>
        </p:nvSpPr>
        <p:spPr>
          <a:xfrm>
            <a:off x="446484" y="4678496"/>
            <a:ext cx="1380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creen image_no heading" showMasterSp="0">
  <p:cSld name="Full screen image_no heading">
    <p:spTree>
      <p:nvGrpSpPr>
        <p:cNvPr id="772" name="Shape 772"/>
        <p:cNvGrpSpPr/>
        <p:nvPr/>
      </p:nvGrpSpPr>
      <p:grpSpPr>
        <a:xfrm>
          <a:off x="0" y="0"/>
          <a:ext cx="0" cy="0"/>
          <a:chOff x="0" y="0"/>
          <a:chExt cx="0" cy="0"/>
        </a:xfrm>
      </p:grpSpPr>
      <p:cxnSp>
        <p:nvCxnSpPr>
          <p:cNvPr id="773" name="Shape 773"/>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774" name="Shape 774"/>
          <p:cNvSpPr txBox="1"/>
          <p:nvPr>
            <p:ph idx="1" type="body"/>
          </p:nvPr>
        </p:nvSpPr>
        <p:spPr>
          <a:xfrm>
            <a:off x="446484" y="514894"/>
            <a:ext cx="8259900" cy="3913800"/>
          </a:xfrm>
          <a:prstGeom prst="rect">
            <a:avLst/>
          </a:prstGeom>
          <a:noFill/>
          <a:ln>
            <a:noFill/>
          </a:ln>
        </p:spPr>
        <p:txBody>
          <a:bodyPr anchorCtr="0" anchor="ctr"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75" name="Shape 775"/>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76" name="Shape 776"/>
          <p:cNvSpPr txBox="1"/>
          <p:nvPr>
            <p:ph idx="3"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77" name="Shape 777"/>
          <p:cNvSpPr txBox="1"/>
          <p:nvPr>
            <p:ph idx="12" type="sldNum"/>
          </p:nvPr>
        </p:nvSpPr>
        <p:spPr>
          <a:xfrm>
            <a:off x="446484" y="4678496"/>
            <a:ext cx="1380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text" showMasterSp="0">
  <p:cSld name="Large text">
    <p:spTree>
      <p:nvGrpSpPr>
        <p:cNvPr id="778" name="Shape 778"/>
        <p:cNvGrpSpPr/>
        <p:nvPr/>
      </p:nvGrpSpPr>
      <p:grpSpPr>
        <a:xfrm>
          <a:off x="0" y="0"/>
          <a:ext cx="0" cy="0"/>
          <a:chOff x="0" y="0"/>
          <a:chExt cx="0" cy="0"/>
        </a:xfrm>
      </p:grpSpPr>
      <p:cxnSp>
        <p:nvCxnSpPr>
          <p:cNvPr id="779" name="Shape 779"/>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780" name="Shape 780"/>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781" name="Shape 781"/>
          <p:cNvSpPr txBox="1"/>
          <p:nvPr>
            <p:ph idx="1" type="body"/>
          </p:nvPr>
        </p:nvSpPr>
        <p:spPr>
          <a:xfrm>
            <a:off x="455414" y="1543050"/>
            <a:ext cx="8259900" cy="3375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300"/>
              </a:spcBef>
              <a:spcAft>
                <a:spcPts val="0"/>
              </a:spcAft>
              <a:buClr>
                <a:srgbClr val="000000"/>
              </a:buClr>
              <a:buSzPts val="2400"/>
              <a:buFont typeface="Merriweather Sans"/>
              <a:buNone/>
              <a:defRPr b="0" i="0" sz="2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82" name="Shape 782"/>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83" name="Shape 783"/>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84" name="Shape 784"/>
          <p:cNvSpPr txBox="1"/>
          <p:nvPr>
            <p:ph idx="4"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85" name="Shape 785"/>
          <p:cNvSpPr txBox="1"/>
          <p:nvPr>
            <p:ph idx="12" type="sldNum"/>
          </p:nvPr>
        </p:nvSpPr>
        <p:spPr>
          <a:xfrm>
            <a:off x="446484" y="4678496"/>
            <a:ext cx="1380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text_rev red" showMasterSp="0">
  <p:cSld name="Large text_rev red">
    <p:bg>
      <p:bgPr>
        <a:solidFill>
          <a:srgbClr val="ED332F"/>
        </a:solidFill>
      </p:bgPr>
    </p:bg>
    <p:spTree>
      <p:nvGrpSpPr>
        <p:cNvPr id="786" name="Shape 786"/>
        <p:cNvGrpSpPr/>
        <p:nvPr/>
      </p:nvGrpSpPr>
      <p:grpSpPr>
        <a:xfrm>
          <a:off x="0" y="0"/>
          <a:ext cx="0" cy="0"/>
          <a:chOff x="0" y="0"/>
          <a:chExt cx="0" cy="0"/>
        </a:xfrm>
      </p:grpSpPr>
      <p:cxnSp>
        <p:nvCxnSpPr>
          <p:cNvPr id="787" name="Shape 787"/>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788" name="Shape 788"/>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789" name="Shape 789"/>
          <p:cNvSpPr txBox="1"/>
          <p:nvPr>
            <p:ph idx="1" type="body"/>
          </p:nvPr>
        </p:nvSpPr>
        <p:spPr>
          <a:xfrm>
            <a:off x="455414" y="1543050"/>
            <a:ext cx="8259900" cy="3375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300"/>
              </a:spcBef>
              <a:spcAft>
                <a:spcPts val="0"/>
              </a:spcAft>
              <a:buClr>
                <a:srgbClr val="FFFFFF"/>
              </a:buClr>
              <a:buSzPts val="2400"/>
              <a:buFont typeface="Merriweather Sans"/>
              <a:buNone/>
              <a:defRPr b="0" i="0" sz="2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90" name="Shape 790"/>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91" name="Shape 791"/>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FFFFFF"/>
              </a:buClr>
              <a:buSzPts val="1900"/>
              <a:buFont typeface="Merriweather Sans"/>
              <a:buNone/>
              <a:defRPr b="0" i="0" sz="19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92" name="Shape 792"/>
          <p:cNvSpPr txBox="1"/>
          <p:nvPr>
            <p:ph idx="4"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93" name="Shape 793"/>
          <p:cNvSpPr txBox="1"/>
          <p:nvPr>
            <p:ph idx="12" type="sldNum"/>
          </p:nvPr>
        </p:nvSpPr>
        <p:spPr>
          <a:xfrm>
            <a:off x="446484" y="4675683"/>
            <a:ext cx="1380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rgbClr val="000000"/>
        </a:solidFill>
      </p:bgPr>
    </p:bg>
    <p:spTree>
      <p:nvGrpSpPr>
        <p:cNvPr id="56" name="Shape 56"/>
        <p:cNvGrpSpPr/>
        <p:nvPr/>
      </p:nvGrpSpPr>
      <p:grpSpPr>
        <a:xfrm>
          <a:off x="0" y="0"/>
          <a:ext cx="0" cy="0"/>
          <a:chOff x="0" y="0"/>
          <a:chExt cx="0" cy="0"/>
        </a:xfrm>
      </p:grpSpPr>
      <p:cxnSp>
        <p:nvCxnSpPr>
          <p:cNvPr id="57" name="Shape 57"/>
          <p:cNvCxnSpPr/>
          <p:nvPr/>
        </p:nvCxnSpPr>
        <p:spPr>
          <a:xfrm>
            <a:off x="446654" y="476767"/>
            <a:ext cx="8253794" cy="1"/>
          </a:xfrm>
          <a:prstGeom prst="straightConnector1">
            <a:avLst/>
          </a:prstGeom>
          <a:noFill/>
          <a:ln cap="flat" cmpd="sng" w="9525">
            <a:solidFill>
              <a:srgbClr val="FFFFFF"/>
            </a:solidFill>
            <a:prstDash val="solid"/>
            <a:miter lim="8000"/>
            <a:headEnd len="sm" w="sm" type="none"/>
            <a:tailEnd len="sm" w="sm" type="none"/>
          </a:ln>
        </p:spPr>
      </p:cxnSp>
      <p:cxnSp>
        <p:nvCxnSpPr>
          <p:cNvPr id="58" name="Shape 58"/>
          <p:cNvCxnSpPr/>
          <p:nvPr/>
        </p:nvCxnSpPr>
        <p:spPr>
          <a:xfrm>
            <a:off x="446654" y="888310"/>
            <a:ext cx="8253794" cy="0"/>
          </a:xfrm>
          <a:prstGeom prst="straightConnector1">
            <a:avLst/>
          </a:prstGeom>
          <a:noFill/>
          <a:ln cap="flat" cmpd="sng" w="9525">
            <a:solidFill>
              <a:srgbClr val="FFFFFF"/>
            </a:solidFill>
            <a:prstDash val="solid"/>
            <a:miter lim="8000"/>
            <a:headEnd len="sm" w="sm" type="none"/>
            <a:tailEnd len="sm" w="sm" type="none"/>
          </a:ln>
        </p:spPr>
      </p:cxnSp>
      <p:pic>
        <p:nvPicPr>
          <p:cNvPr id="59" name="Shape 59"/>
          <p:cNvPicPr preferRelativeResize="0"/>
          <p:nvPr/>
        </p:nvPicPr>
        <p:blipFill rotWithShape="1">
          <a:blip r:embed="rId2">
            <a:alphaModFix/>
          </a:blip>
          <a:srcRect b="0" l="0" r="0" t="0"/>
          <a:stretch/>
        </p:blipFill>
        <p:spPr>
          <a:xfrm>
            <a:off x="446654" y="566841"/>
            <a:ext cx="1991332" cy="214023"/>
          </a:xfrm>
          <a:prstGeom prst="rect">
            <a:avLst/>
          </a:prstGeom>
          <a:noFill/>
          <a:ln>
            <a:noFill/>
          </a:ln>
        </p:spPr>
      </p:pic>
      <p:sp>
        <p:nvSpPr>
          <p:cNvPr id="60" name="Shape 60"/>
          <p:cNvSpPr txBox="1"/>
          <p:nvPr>
            <p:ph type="title"/>
          </p:nvPr>
        </p:nvSpPr>
        <p:spPr>
          <a:xfrm>
            <a:off x="403704" y="1119217"/>
            <a:ext cx="8273887" cy="1102499"/>
          </a:xfrm>
          <a:prstGeom prst="rect">
            <a:avLst/>
          </a:prstGeom>
          <a:noFill/>
          <a:ln>
            <a:noFill/>
          </a:ln>
        </p:spPr>
        <p:txBody>
          <a:bodyPr anchorCtr="0" anchor="t" bIns="89350" lIns="89350" spcFirstLastPara="1" rIns="89350" wrap="square" tIns="89350"/>
          <a:lstStyle>
            <a:lvl1pPr lvl="0" marR="0" rtl="0" algn="l">
              <a:lnSpc>
                <a:spcPct val="70000"/>
              </a:lnSpc>
              <a:spcBef>
                <a:spcPts val="0"/>
              </a:spcBef>
              <a:spcAft>
                <a:spcPts val="0"/>
              </a:spcAft>
              <a:buClr>
                <a:srgbClr val="FFFFFF"/>
              </a:buClr>
              <a:buSzPts val="11200"/>
              <a:buFont typeface="Arial"/>
              <a:buNone/>
              <a:defRPr b="1" i="0" sz="11200" u="none" cap="none" strike="noStrike">
                <a:solidFill>
                  <a:srgbClr val="FFFFFF"/>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61" name="Shape 61"/>
          <p:cNvSpPr txBox="1"/>
          <p:nvPr>
            <p:ph idx="1" type="body"/>
          </p:nvPr>
        </p:nvSpPr>
        <p:spPr>
          <a:xfrm>
            <a:off x="382426" y="4029133"/>
            <a:ext cx="6402525" cy="596349"/>
          </a:xfrm>
          <a:prstGeom prst="rect">
            <a:avLst/>
          </a:prstGeom>
          <a:noFill/>
          <a:ln>
            <a:noFill/>
          </a:ln>
        </p:spPr>
        <p:txBody>
          <a:bodyPr anchorCtr="0" anchor="t" bIns="89350" lIns="89350" spcFirstLastPara="1" rIns="89350" wrap="square" tIns="89350"/>
          <a:lstStyle>
            <a:lvl1pPr indent="-228600" lvl="0" marL="4572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1pPr>
            <a:lvl2pPr indent="-228600" lvl="1" marL="9144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2pPr>
            <a:lvl3pPr indent="-228600" lvl="2" marL="13716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3pPr>
            <a:lvl4pPr indent="-228600" lvl="3" marL="18288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4pPr>
            <a:lvl5pPr indent="-228600" lvl="4" marL="22860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62" name="Shape 62"/>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sz="900">
              <a:solidFill>
                <a:srgbClr val="888888"/>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text_rev black" showMasterSp="0">
  <p:cSld name="Large text_rev black">
    <p:bg>
      <p:bgPr>
        <a:solidFill>
          <a:srgbClr val="000000"/>
        </a:solidFill>
      </p:bgPr>
    </p:bg>
    <p:spTree>
      <p:nvGrpSpPr>
        <p:cNvPr id="794" name="Shape 794"/>
        <p:cNvGrpSpPr/>
        <p:nvPr/>
      </p:nvGrpSpPr>
      <p:grpSpPr>
        <a:xfrm>
          <a:off x="0" y="0"/>
          <a:ext cx="0" cy="0"/>
          <a:chOff x="0" y="0"/>
          <a:chExt cx="0" cy="0"/>
        </a:xfrm>
      </p:grpSpPr>
      <p:cxnSp>
        <p:nvCxnSpPr>
          <p:cNvPr id="795" name="Shape 795"/>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796" name="Shape 796"/>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797" name="Shape 797"/>
          <p:cNvSpPr txBox="1"/>
          <p:nvPr>
            <p:ph idx="1" type="body"/>
          </p:nvPr>
        </p:nvSpPr>
        <p:spPr>
          <a:xfrm>
            <a:off x="455414" y="1543050"/>
            <a:ext cx="8259900" cy="3375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300"/>
              </a:spcBef>
              <a:spcAft>
                <a:spcPts val="0"/>
              </a:spcAft>
              <a:buClr>
                <a:srgbClr val="FFFFFF"/>
              </a:buClr>
              <a:buSzPts val="2400"/>
              <a:buFont typeface="Merriweather Sans"/>
              <a:buNone/>
              <a:defRPr b="0" i="0" sz="2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98" name="Shape 798"/>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99" name="Shape 799"/>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FFFFFF"/>
              </a:buClr>
              <a:buSzPts val="1900"/>
              <a:buFont typeface="Merriweather Sans"/>
              <a:buNone/>
              <a:defRPr b="0" i="0" sz="19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00" name="Shape 800"/>
          <p:cNvSpPr txBox="1"/>
          <p:nvPr>
            <p:ph idx="4"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01" name="Shape 801"/>
          <p:cNvSpPr txBox="1"/>
          <p:nvPr>
            <p:ph idx="12" type="sldNum"/>
          </p:nvPr>
        </p:nvSpPr>
        <p:spPr>
          <a:xfrm>
            <a:off x="446484" y="4675683"/>
            <a:ext cx="1380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802" name="Shape 802"/>
        <p:cNvGrpSpPr/>
        <p:nvPr/>
      </p:nvGrpSpPr>
      <p:grpSpPr>
        <a:xfrm>
          <a:off x="0" y="0"/>
          <a:ext cx="0" cy="0"/>
          <a:chOff x="0" y="0"/>
          <a:chExt cx="0" cy="0"/>
        </a:xfrm>
      </p:grpSpPr>
      <p:cxnSp>
        <p:nvCxnSpPr>
          <p:cNvPr id="803" name="Shape 803"/>
          <p:cNvCxnSpPr/>
          <p:nvPr/>
        </p:nvCxnSpPr>
        <p:spPr>
          <a:xfrm>
            <a:off x="446044" y="549834"/>
            <a:ext cx="8253600" cy="0"/>
          </a:xfrm>
          <a:prstGeom prst="straightConnector1">
            <a:avLst/>
          </a:prstGeom>
          <a:noFill/>
          <a:ln cap="flat" cmpd="sng" w="190500">
            <a:solidFill>
              <a:srgbClr val="000000"/>
            </a:solidFill>
            <a:prstDash val="solid"/>
            <a:miter lim="400000"/>
            <a:headEnd len="sm" w="sm" type="none"/>
            <a:tailEnd len="sm" w="sm" type="none"/>
          </a:ln>
        </p:spPr>
      </p:cxnSp>
      <p:cxnSp>
        <p:nvCxnSpPr>
          <p:cNvPr id="804" name="Shape 804"/>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805" name="Shape 805"/>
          <p:cNvSpPr txBox="1"/>
          <p:nvPr>
            <p:ph idx="1" type="body"/>
          </p:nvPr>
        </p:nvSpPr>
        <p:spPr>
          <a:xfrm>
            <a:off x="446484" y="747415"/>
            <a:ext cx="8250900" cy="1060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000000"/>
              </a:buClr>
              <a:buSzPts val="7500"/>
              <a:buFont typeface="Merriweather Sans"/>
              <a:buNone/>
              <a:defRPr b="1" i="0" sz="75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06" name="Shape 806"/>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07" name="Shape 807"/>
          <p:cNvSpPr txBox="1"/>
          <p:nvPr>
            <p:ph idx="3"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08" name="Shape 808"/>
          <p:cNvSpPr txBox="1"/>
          <p:nvPr>
            <p:ph idx="12" type="sldNum"/>
          </p:nvPr>
        </p:nvSpPr>
        <p:spPr>
          <a:xfrm>
            <a:off x="446484" y="4675683"/>
            <a:ext cx="1380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_rev red" showMasterSp="0">
  <p:cSld name="Divider_rev red">
    <p:bg>
      <p:bgPr>
        <a:solidFill>
          <a:srgbClr val="F33938"/>
        </a:solidFill>
      </p:bgPr>
    </p:bg>
    <p:spTree>
      <p:nvGrpSpPr>
        <p:cNvPr id="809" name="Shape 809"/>
        <p:cNvGrpSpPr/>
        <p:nvPr/>
      </p:nvGrpSpPr>
      <p:grpSpPr>
        <a:xfrm>
          <a:off x="0" y="0"/>
          <a:ext cx="0" cy="0"/>
          <a:chOff x="0" y="0"/>
          <a:chExt cx="0" cy="0"/>
        </a:xfrm>
      </p:grpSpPr>
      <p:cxnSp>
        <p:nvCxnSpPr>
          <p:cNvPr id="810" name="Shape 810"/>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811" name="Shape 811"/>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812" name="Shape 812"/>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13" name="Shape 813"/>
          <p:cNvSpPr txBox="1"/>
          <p:nvPr>
            <p:ph idx="1" type="body"/>
          </p:nvPr>
        </p:nvSpPr>
        <p:spPr>
          <a:xfrm>
            <a:off x="446484" y="747415"/>
            <a:ext cx="8250900" cy="1060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7500"/>
              <a:buFont typeface="Merriweather Sans"/>
              <a:buNone/>
              <a:defRPr b="1" i="0" sz="75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14" name="Shape 814"/>
          <p:cNvSpPr txBox="1"/>
          <p:nvPr>
            <p:ph idx="3"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15" name="Shape 815"/>
          <p:cNvSpPr txBox="1"/>
          <p:nvPr>
            <p:ph idx="12" type="sldNum"/>
          </p:nvPr>
        </p:nvSpPr>
        <p:spPr>
          <a:xfrm>
            <a:off x="446484" y="4675683"/>
            <a:ext cx="1329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_rev red" showMasterSp="0">
  <p:cSld name="Contact info_rev red">
    <p:bg>
      <p:bgPr>
        <a:solidFill>
          <a:srgbClr val="F33938"/>
        </a:solidFill>
      </p:bgPr>
    </p:bg>
    <p:spTree>
      <p:nvGrpSpPr>
        <p:cNvPr id="816" name="Shape 816"/>
        <p:cNvGrpSpPr/>
        <p:nvPr/>
      </p:nvGrpSpPr>
      <p:grpSpPr>
        <a:xfrm>
          <a:off x="0" y="0"/>
          <a:ext cx="0" cy="0"/>
          <a:chOff x="0" y="0"/>
          <a:chExt cx="0" cy="0"/>
        </a:xfrm>
      </p:grpSpPr>
      <p:cxnSp>
        <p:nvCxnSpPr>
          <p:cNvPr id="817" name="Shape 817"/>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818" name="Shape 818"/>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pic>
        <p:nvPicPr>
          <p:cNvPr id="819" name="Shape 819"/>
          <p:cNvPicPr preferRelativeResize="0"/>
          <p:nvPr/>
        </p:nvPicPr>
        <p:blipFill rotWithShape="1">
          <a:blip r:embed="rId2">
            <a:alphaModFix/>
          </a:blip>
          <a:srcRect b="0" l="0" r="0" t="0"/>
          <a:stretch/>
        </p:blipFill>
        <p:spPr>
          <a:xfrm>
            <a:off x="8474273" y="4797921"/>
            <a:ext cx="210458" cy="208955"/>
          </a:xfrm>
          <a:prstGeom prst="rect">
            <a:avLst/>
          </a:prstGeom>
          <a:noFill/>
          <a:ln>
            <a:noFill/>
          </a:ln>
        </p:spPr>
      </p:pic>
      <p:sp>
        <p:nvSpPr>
          <p:cNvPr id="820" name="Shape 820"/>
          <p:cNvSpPr/>
          <p:nvPr/>
        </p:nvSpPr>
        <p:spPr>
          <a:xfrm>
            <a:off x="464344" y="2740521"/>
            <a:ext cx="6831300" cy="1295400"/>
          </a:xfrm>
          <a:prstGeom prst="rect">
            <a:avLst/>
          </a:prstGeom>
          <a:noFill/>
          <a:ln>
            <a:noFill/>
          </a:ln>
        </p:spPr>
        <p:txBody>
          <a:bodyPr anchorCtr="0" anchor="t" bIns="0" lIns="0" spcFirstLastPara="1" rIns="0" wrap="square" tIns="0">
            <a:noAutofit/>
          </a:bodyPr>
          <a:lstStyle/>
          <a:p>
            <a:pPr indent="-127000" lvl="0" marL="127000" marR="0" rtl="0" algn="l">
              <a:lnSpc>
                <a:spcPct val="100000"/>
              </a:lnSpc>
              <a:spcBef>
                <a:spcPts val="0"/>
              </a:spcBef>
              <a:spcAft>
                <a:spcPts val="0"/>
              </a:spcAft>
              <a:buClr>
                <a:srgbClr val="FFFFFF"/>
              </a:buClr>
              <a:buSzPts val="1600"/>
              <a:buFont typeface="Merriweather Sans"/>
              <a:buChar char="‣"/>
            </a:pPr>
            <a:r>
              <a:rPr b="0" i="0" lang="en" sz="1900" u="none" cap="none" strike="noStrike">
                <a:solidFill>
                  <a:srgbClr val="FFFFFF"/>
                </a:solidFill>
                <a:latin typeface="Helvetica Neue"/>
                <a:ea typeface="Helvetica Neue"/>
                <a:cs typeface="Helvetica Neue"/>
                <a:sym typeface="Helvetica Neue"/>
              </a:rPr>
              <a:t>email@generalassemb.ly</a:t>
            </a:r>
            <a:endParaRPr sz="1000"/>
          </a:p>
          <a:p>
            <a:pPr indent="-127000" lvl="0" marL="127000" marR="0" rtl="0" algn="l">
              <a:lnSpc>
                <a:spcPct val="100000"/>
              </a:lnSpc>
              <a:spcBef>
                <a:spcPts val="300"/>
              </a:spcBef>
              <a:spcAft>
                <a:spcPts val="0"/>
              </a:spcAft>
              <a:buClr>
                <a:srgbClr val="FFFFFF"/>
              </a:buClr>
              <a:buSzPts val="1600"/>
              <a:buFont typeface="Merriweather Sans"/>
              <a:buChar char="‣"/>
            </a:pPr>
            <a:r>
              <a:rPr b="0" i="0" lang="en" sz="1900" u="sng" cap="none" strike="noStrike">
                <a:solidFill>
                  <a:schemeClr val="hlink"/>
                </a:solidFill>
                <a:latin typeface="Helvetica Neue"/>
                <a:ea typeface="Helvetica Neue"/>
                <a:cs typeface="Helvetica Neue"/>
                <a:sym typeface="Helvetica Neue"/>
                <a:hlinkClick r:id="rId3"/>
              </a:rPr>
              <a:t>generalassemb.ly</a:t>
            </a:r>
            <a:endParaRPr sz="1000"/>
          </a:p>
          <a:p>
            <a:pPr indent="-127000" lvl="0" marL="127000" marR="0" rtl="0" algn="l">
              <a:lnSpc>
                <a:spcPct val="100000"/>
              </a:lnSpc>
              <a:spcBef>
                <a:spcPts val="300"/>
              </a:spcBef>
              <a:spcAft>
                <a:spcPts val="0"/>
              </a:spcAft>
              <a:buClr>
                <a:srgbClr val="FFFFFF"/>
              </a:buClr>
              <a:buSzPts val="1600"/>
              <a:buFont typeface="Merriweather Sans"/>
              <a:buChar char="‣"/>
            </a:pPr>
            <a:r>
              <a:rPr b="0" i="0" lang="en" sz="1900" u="sng" cap="none" strike="noStrike">
                <a:solidFill>
                  <a:schemeClr val="hlink"/>
                </a:solidFill>
                <a:latin typeface="Helvetica Neue"/>
                <a:ea typeface="Helvetica Neue"/>
                <a:cs typeface="Helvetica Neue"/>
                <a:sym typeface="Helvetica Neue"/>
                <a:hlinkClick r:id="rId4"/>
              </a:rPr>
              <a:t>facebook.com/gnrlassembly</a:t>
            </a:r>
            <a:endParaRPr sz="1000"/>
          </a:p>
          <a:p>
            <a:pPr indent="-127000" lvl="0" marL="127000" marR="0" rtl="0" algn="l">
              <a:lnSpc>
                <a:spcPct val="100000"/>
              </a:lnSpc>
              <a:spcBef>
                <a:spcPts val="300"/>
              </a:spcBef>
              <a:spcAft>
                <a:spcPts val="0"/>
              </a:spcAft>
              <a:buClr>
                <a:srgbClr val="FFFFFF"/>
              </a:buClr>
              <a:buSzPts val="1600"/>
              <a:buFont typeface="Merriweather Sans"/>
              <a:buChar char="‣"/>
            </a:pPr>
            <a:r>
              <a:rPr b="0" i="0" lang="en" sz="1900" u="sng" cap="none" strike="noStrike">
                <a:solidFill>
                  <a:schemeClr val="hlink"/>
                </a:solidFill>
                <a:latin typeface="Helvetica Neue"/>
                <a:ea typeface="Helvetica Neue"/>
                <a:cs typeface="Helvetica Neue"/>
                <a:sym typeface="Helvetica Neue"/>
                <a:hlinkClick r:id="rId5"/>
              </a:rPr>
              <a:t>@ga</a:t>
            </a:r>
            <a:endParaRPr sz="1000"/>
          </a:p>
        </p:txBody>
      </p:sp>
      <p:sp>
        <p:nvSpPr>
          <p:cNvPr id="821" name="Shape 821"/>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22" name="Shape 822"/>
          <p:cNvSpPr txBox="1"/>
          <p:nvPr>
            <p:ph idx="1" type="body"/>
          </p:nvPr>
        </p:nvSpPr>
        <p:spPr>
          <a:xfrm>
            <a:off x="446484" y="747415"/>
            <a:ext cx="8250900" cy="1060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7500"/>
              <a:buFont typeface="Merriweather Sans"/>
              <a:buNone/>
              <a:defRPr b="1" i="0" sz="75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23" name="Shape 823"/>
          <p:cNvSpPr txBox="1"/>
          <p:nvPr>
            <p:ph idx="3" type="body"/>
          </p:nvPr>
        </p:nvSpPr>
        <p:spPr>
          <a:xfrm>
            <a:off x="448717" y="4797921"/>
            <a:ext cx="4027200" cy="2460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24" name="Shape 824"/>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_rev black" showMasterSp="0">
  <p:cSld name="Contact info_rev black">
    <p:bg>
      <p:bgPr>
        <a:solidFill>
          <a:srgbClr val="000000"/>
        </a:solidFill>
      </p:bgPr>
    </p:bg>
    <p:spTree>
      <p:nvGrpSpPr>
        <p:cNvPr id="825" name="Shape 825"/>
        <p:cNvGrpSpPr/>
        <p:nvPr/>
      </p:nvGrpSpPr>
      <p:grpSpPr>
        <a:xfrm>
          <a:off x="0" y="0"/>
          <a:ext cx="0" cy="0"/>
          <a:chOff x="0" y="0"/>
          <a:chExt cx="0" cy="0"/>
        </a:xfrm>
      </p:grpSpPr>
      <p:cxnSp>
        <p:nvCxnSpPr>
          <p:cNvPr id="826" name="Shape 826"/>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827" name="Shape 827"/>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pic>
        <p:nvPicPr>
          <p:cNvPr id="828" name="Shape 828"/>
          <p:cNvPicPr preferRelativeResize="0"/>
          <p:nvPr/>
        </p:nvPicPr>
        <p:blipFill rotWithShape="1">
          <a:blip r:embed="rId2">
            <a:alphaModFix/>
          </a:blip>
          <a:srcRect b="0" l="0" r="0" t="0"/>
          <a:stretch/>
        </p:blipFill>
        <p:spPr>
          <a:xfrm>
            <a:off x="8474273" y="4797921"/>
            <a:ext cx="210458" cy="208955"/>
          </a:xfrm>
          <a:prstGeom prst="rect">
            <a:avLst/>
          </a:prstGeom>
          <a:noFill/>
          <a:ln>
            <a:noFill/>
          </a:ln>
        </p:spPr>
      </p:pic>
      <p:sp>
        <p:nvSpPr>
          <p:cNvPr id="829" name="Shape 829"/>
          <p:cNvSpPr/>
          <p:nvPr/>
        </p:nvSpPr>
        <p:spPr>
          <a:xfrm>
            <a:off x="464344" y="2740521"/>
            <a:ext cx="6831300" cy="1295400"/>
          </a:xfrm>
          <a:prstGeom prst="rect">
            <a:avLst/>
          </a:prstGeom>
          <a:noFill/>
          <a:ln>
            <a:noFill/>
          </a:ln>
        </p:spPr>
        <p:txBody>
          <a:bodyPr anchorCtr="0" anchor="t" bIns="0" lIns="0" spcFirstLastPara="1" rIns="0" wrap="square" tIns="0">
            <a:noAutofit/>
          </a:bodyPr>
          <a:lstStyle/>
          <a:p>
            <a:pPr indent="-127000" lvl="0" marL="127000" marR="0" rtl="0" algn="l">
              <a:lnSpc>
                <a:spcPct val="100000"/>
              </a:lnSpc>
              <a:spcBef>
                <a:spcPts val="0"/>
              </a:spcBef>
              <a:spcAft>
                <a:spcPts val="0"/>
              </a:spcAft>
              <a:buClr>
                <a:srgbClr val="FFFFFF"/>
              </a:buClr>
              <a:buSzPts val="1600"/>
              <a:buFont typeface="Merriweather Sans"/>
              <a:buChar char="‣"/>
            </a:pPr>
            <a:r>
              <a:rPr b="0" i="0" lang="en" sz="1900" u="none" cap="none" strike="noStrike">
                <a:solidFill>
                  <a:srgbClr val="FFFFFF"/>
                </a:solidFill>
                <a:latin typeface="Helvetica Neue"/>
                <a:ea typeface="Helvetica Neue"/>
                <a:cs typeface="Helvetica Neue"/>
                <a:sym typeface="Helvetica Neue"/>
              </a:rPr>
              <a:t>email@generalassemb.ly</a:t>
            </a:r>
            <a:endParaRPr sz="1000"/>
          </a:p>
          <a:p>
            <a:pPr indent="-127000" lvl="0" marL="127000" marR="0" rtl="0" algn="l">
              <a:lnSpc>
                <a:spcPct val="100000"/>
              </a:lnSpc>
              <a:spcBef>
                <a:spcPts val="300"/>
              </a:spcBef>
              <a:spcAft>
                <a:spcPts val="0"/>
              </a:spcAft>
              <a:buClr>
                <a:srgbClr val="FFFFFF"/>
              </a:buClr>
              <a:buSzPts val="1600"/>
              <a:buFont typeface="Merriweather Sans"/>
              <a:buChar char="‣"/>
            </a:pPr>
            <a:r>
              <a:rPr b="0" i="0" lang="en" sz="1900" u="sng" cap="none" strike="noStrike">
                <a:solidFill>
                  <a:schemeClr val="hlink"/>
                </a:solidFill>
                <a:latin typeface="Helvetica Neue"/>
                <a:ea typeface="Helvetica Neue"/>
                <a:cs typeface="Helvetica Neue"/>
                <a:sym typeface="Helvetica Neue"/>
                <a:hlinkClick r:id="rId3"/>
              </a:rPr>
              <a:t>generalassemb.ly</a:t>
            </a:r>
            <a:endParaRPr sz="1000"/>
          </a:p>
          <a:p>
            <a:pPr indent="-127000" lvl="0" marL="127000" marR="0" rtl="0" algn="l">
              <a:lnSpc>
                <a:spcPct val="100000"/>
              </a:lnSpc>
              <a:spcBef>
                <a:spcPts val="300"/>
              </a:spcBef>
              <a:spcAft>
                <a:spcPts val="0"/>
              </a:spcAft>
              <a:buClr>
                <a:srgbClr val="FFFFFF"/>
              </a:buClr>
              <a:buSzPts val="1600"/>
              <a:buFont typeface="Merriweather Sans"/>
              <a:buChar char="‣"/>
            </a:pPr>
            <a:r>
              <a:rPr b="0" i="0" lang="en" sz="1900" u="sng" cap="none" strike="noStrike">
                <a:solidFill>
                  <a:schemeClr val="hlink"/>
                </a:solidFill>
                <a:latin typeface="Helvetica Neue"/>
                <a:ea typeface="Helvetica Neue"/>
                <a:cs typeface="Helvetica Neue"/>
                <a:sym typeface="Helvetica Neue"/>
                <a:hlinkClick r:id="rId4"/>
              </a:rPr>
              <a:t>facebook.com/gnrlassembly</a:t>
            </a:r>
            <a:endParaRPr sz="1000"/>
          </a:p>
          <a:p>
            <a:pPr indent="-127000" lvl="0" marL="127000" marR="0" rtl="0" algn="l">
              <a:lnSpc>
                <a:spcPct val="100000"/>
              </a:lnSpc>
              <a:spcBef>
                <a:spcPts val="300"/>
              </a:spcBef>
              <a:spcAft>
                <a:spcPts val="0"/>
              </a:spcAft>
              <a:buClr>
                <a:srgbClr val="FFFFFF"/>
              </a:buClr>
              <a:buSzPts val="1600"/>
              <a:buFont typeface="Merriweather Sans"/>
              <a:buChar char="‣"/>
            </a:pPr>
            <a:r>
              <a:rPr b="0" i="0" lang="en" sz="1900" u="sng" cap="none" strike="noStrike">
                <a:solidFill>
                  <a:schemeClr val="hlink"/>
                </a:solidFill>
                <a:latin typeface="Helvetica Neue"/>
                <a:ea typeface="Helvetica Neue"/>
                <a:cs typeface="Helvetica Neue"/>
                <a:sym typeface="Helvetica Neue"/>
                <a:hlinkClick r:id="rId5"/>
              </a:rPr>
              <a:t>@ga</a:t>
            </a:r>
            <a:endParaRPr sz="1000"/>
          </a:p>
        </p:txBody>
      </p:sp>
      <p:sp>
        <p:nvSpPr>
          <p:cNvPr id="830" name="Shape 830"/>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31" name="Shape 831"/>
          <p:cNvSpPr txBox="1"/>
          <p:nvPr>
            <p:ph idx="1" type="body"/>
          </p:nvPr>
        </p:nvSpPr>
        <p:spPr>
          <a:xfrm>
            <a:off x="446484" y="747415"/>
            <a:ext cx="8250900" cy="1060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7500"/>
              <a:buFont typeface="Merriweather Sans"/>
              <a:buNone/>
              <a:defRPr b="1" i="0" sz="75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32" name="Shape 832"/>
          <p:cNvSpPr txBox="1"/>
          <p:nvPr>
            <p:ph idx="3" type="body"/>
          </p:nvPr>
        </p:nvSpPr>
        <p:spPr>
          <a:xfrm>
            <a:off x="448717" y="4797921"/>
            <a:ext cx="4027200" cy="2460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33" name="Shape 833"/>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showMasterSp="0">
  <p:cSld name="Blank slide">
    <p:spTree>
      <p:nvGrpSpPr>
        <p:cNvPr id="834" name="Shape 834"/>
        <p:cNvGrpSpPr/>
        <p:nvPr/>
      </p:nvGrpSpPr>
      <p:grpSpPr>
        <a:xfrm>
          <a:off x="0" y="0"/>
          <a:ext cx="0" cy="0"/>
          <a:chOff x="0" y="0"/>
          <a:chExt cx="0" cy="0"/>
        </a:xfrm>
      </p:grpSpPr>
      <p:sp>
        <p:nvSpPr>
          <p:cNvPr id="835" name="Shape 835"/>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 rev" showMasterSp="0">
  <p:cSld name="Blank slide – rev">
    <p:bg>
      <p:bgPr>
        <a:solidFill>
          <a:srgbClr val="000000"/>
        </a:solidFill>
      </p:bgPr>
    </p:bg>
    <p:spTree>
      <p:nvGrpSpPr>
        <p:cNvPr id="836" name="Shape 836"/>
        <p:cNvGrpSpPr/>
        <p:nvPr/>
      </p:nvGrpSpPr>
      <p:grpSpPr>
        <a:xfrm>
          <a:off x="0" y="0"/>
          <a:ext cx="0" cy="0"/>
          <a:chOff x="0" y="0"/>
          <a:chExt cx="0" cy="0"/>
        </a:xfrm>
      </p:grpSpPr>
      <p:sp>
        <p:nvSpPr>
          <p:cNvPr id="837" name="Shape 837"/>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_footer" showMasterSp="0">
  <p:cSld name="Heading_footer 2">
    <p:spTree>
      <p:nvGrpSpPr>
        <p:cNvPr id="838" name="Shape 838"/>
        <p:cNvGrpSpPr/>
        <p:nvPr/>
      </p:nvGrpSpPr>
      <p:grpSpPr>
        <a:xfrm>
          <a:off x="0" y="0"/>
          <a:ext cx="0" cy="0"/>
          <a:chOff x="0" y="0"/>
          <a:chExt cx="0" cy="0"/>
        </a:xfrm>
      </p:grpSpPr>
      <p:cxnSp>
        <p:nvCxnSpPr>
          <p:cNvPr id="839" name="Shape 839"/>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840" name="Shape 840"/>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841" name="Shape 841"/>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42" name="Shape 842"/>
          <p:cNvSpPr txBox="1"/>
          <p:nvPr>
            <p:ph idx="1"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43" name="Shape 843"/>
          <p:cNvSpPr txBox="1"/>
          <p:nvPr>
            <p:ph idx="3"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44" name="Shape 844"/>
          <p:cNvSpPr txBox="1"/>
          <p:nvPr>
            <p:ph idx="12" type="sldNum"/>
          </p:nvPr>
        </p:nvSpPr>
        <p:spPr>
          <a:xfrm>
            <a:off x="446484" y="4678496"/>
            <a:ext cx="1380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rev red" showMasterSp="0">
  <p:cSld name="Title slide_rev red 2">
    <p:bg>
      <p:bgPr>
        <a:solidFill>
          <a:srgbClr val="F33938"/>
        </a:solidFill>
      </p:bgPr>
    </p:bg>
    <p:spTree>
      <p:nvGrpSpPr>
        <p:cNvPr id="845" name="Shape 845"/>
        <p:cNvGrpSpPr/>
        <p:nvPr/>
      </p:nvGrpSpPr>
      <p:grpSpPr>
        <a:xfrm>
          <a:off x="0" y="0"/>
          <a:ext cx="0" cy="0"/>
          <a:chOff x="0" y="0"/>
          <a:chExt cx="0" cy="0"/>
        </a:xfrm>
      </p:grpSpPr>
      <p:cxnSp>
        <p:nvCxnSpPr>
          <p:cNvPr id="846" name="Shape 846"/>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847" name="Shape 847"/>
          <p:cNvCxnSpPr/>
          <p:nvPr/>
        </p:nvCxnSpPr>
        <p:spPr>
          <a:xfrm>
            <a:off x="448284" y="4746772"/>
            <a:ext cx="8256900" cy="0"/>
          </a:xfrm>
          <a:prstGeom prst="straightConnector1">
            <a:avLst/>
          </a:prstGeom>
          <a:noFill/>
          <a:ln cap="flat" cmpd="sng" w="19050">
            <a:solidFill>
              <a:srgbClr val="FFFFFF"/>
            </a:solidFill>
            <a:prstDash val="solid"/>
            <a:miter lim="400000"/>
            <a:headEnd len="sm" w="sm" type="none"/>
            <a:tailEnd len="sm" w="sm" type="none"/>
          </a:ln>
        </p:spPr>
      </p:cxnSp>
      <p:sp>
        <p:nvSpPr>
          <p:cNvPr id="848" name="Shape 848"/>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49" name="Shape 849"/>
          <p:cNvSpPr txBox="1"/>
          <p:nvPr>
            <p:ph idx="1" type="body"/>
          </p:nvPr>
        </p:nvSpPr>
        <p:spPr>
          <a:xfrm>
            <a:off x="446484" y="747415"/>
            <a:ext cx="8250900" cy="1237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8700"/>
              <a:buFont typeface="Merriweather Sans"/>
              <a:buNone/>
              <a:defRPr b="1" i="0" sz="87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50" name="Shape 850"/>
          <p:cNvSpPr/>
          <p:nvPr/>
        </p:nvSpPr>
        <p:spPr>
          <a:xfrm>
            <a:off x="651867" y="4788302"/>
            <a:ext cx="4027200" cy="2379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FDFDF9"/>
              </a:buClr>
              <a:buSzPts val="1000"/>
              <a:buFont typeface="Helvetica Neue"/>
              <a:buNone/>
            </a:pPr>
            <a:r>
              <a:rPr b="1" i="0" lang="en" sz="1000" u="none" cap="none" strike="noStrike">
                <a:solidFill>
                  <a:srgbClr val="FDFDF9"/>
                </a:solidFill>
                <a:latin typeface="Helvetica Neue"/>
                <a:ea typeface="Helvetica Neue"/>
                <a:cs typeface="Helvetica Neue"/>
                <a:sym typeface="Helvetica Neue"/>
              </a:rPr>
              <a:t>ANDY WHELAN, CAREER COACH</a:t>
            </a:r>
            <a:endParaRPr sz="1000"/>
          </a:p>
          <a:p>
            <a:pPr indent="0" lvl="0" marL="0" marR="0" rtl="0" algn="l">
              <a:lnSpc>
                <a:spcPct val="65000"/>
              </a:lnSpc>
              <a:spcBef>
                <a:spcPts val="0"/>
              </a:spcBef>
              <a:spcAft>
                <a:spcPts val="0"/>
              </a:spcAft>
              <a:buClr>
                <a:srgbClr val="FDFDF9"/>
              </a:buClr>
              <a:buSzPts val="1000"/>
              <a:buFont typeface="Helvetica Neue"/>
              <a:buNone/>
            </a:pPr>
            <a:r>
              <a:rPr b="1" i="0" lang="en" sz="1000" u="none" cap="none" strike="noStrike">
                <a:solidFill>
                  <a:srgbClr val="FDFDF9"/>
                </a:solidFill>
                <a:latin typeface="Helvetica Neue"/>
                <a:ea typeface="Helvetica Neue"/>
                <a:cs typeface="Helvetica Neue"/>
                <a:sym typeface="Helvetica Neue"/>
              </a:rPr>
              <a:t>GENERAL ASSEMBLY</a:t>
            </a:r>
            <a:endParaRPr sz="1000"/>
          </a:p>
        </p:txBody>
      </p:sp>
      <p:sp>
        <p:nvSpPr>
          <p:cNvPr id="851" name="Shape 851"/>
          <p:cNvSpPr txBox="1"/>
          <p:nvPr>
            <p:ph idx="12" type="sldNum"/>
          </p:nvPr>
        </p:nvSpPr>
        <p:spPr>
          <a:xfrm>
            <a:off x="453627" y="4675683"/>
            <a:ext cx="1431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showMasterSp="0">
  <p:cSld name="Body copy 2">
    <p:spTree>
      <p:nvGrpSpPr>
        <p:cNvPr id="852" name="Shape 852"/>
        <p:cNvGrpSpPr/>
        <p:nvPr/>
      </p:nvGrpSpPr>
      <p:grpSpPr>
        <a:xfrm>
          <a:off x="0" y="0"/>
          <a:ext cx="0" cy="0"/>
          <a:chOff x="0" y="0"/>
          <a:chExt cx="0" cy="0"/>
        </a:xfrm>
      </p:grpSpPr>
      <p:cxnSp>
        <p:nvCxnSpPr>
          <p:cNvPr id="853" name="Shape 853"/>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854" name="Shape 854"/>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855" name="Shape 855"/>
          <p:cNvSpPr txBox="1"/>
          <p:nvPr>
            <p:ph idx="1" type="body"/>
          </p:nvPr>
        </p:nvSpPr>
        <p:spPr>
          <a:xfrm>
            <a:off x="464344" y="1237655"/>
            <a:ext cx="82152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20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56" name="Shape 856"/>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57" name="Shape 857"/>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58" name="Shape 858"/>
          <p:cNvSpPr txBox="1"/>
          <p:nvPr>
            <p:ph idx="4" type="body"/>
          </p:nvPr>
        </p:nvSpPr>
        <p:spPr>
          <a:xfrm>
            <a:off x="651867"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59" name="Shape 859"/>
          <p:cNvSpPr txBox="1"/>
          <p:nvPr>
            <p:ph idx="12" type="sldNum"/>
          </p:nvPr>
        </p:nvSpPr>
        <p:spPr>
          <a:xfrm>
            <a:off x="444698" y="4773836"/>
            <a:ext cx="138000" cy="1365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showMasterSp="0" type="tx">
  <p:cSld name="TITLE_AND_BODY">
    <p:spTree>
      <p:nvGrpSpPr>
        <p:cNvPr id="63" name="Shape 63"/>
        <p:cNvGrpSpPr/>
        <p:nvPr/>
      </p:nvGrpSpPr>
      <p:grpSpPr>
        <a:xfrm>
          <a:off x="0" y="0"/>
          <a:ext cx="0" cy="0"/>
          <a:chOff x="0" y="0"/>
          <a:chExt cx="0" cy="0"/>
        </a:xfrm>
      </p:grpSpPr>
      <p:cxnSp>
        <p:nvCxnSpPr>
          <p:cNvPr id="64" name="Shape 64"/>
          <p:cNvCxnSpPr/>
          <p:nvPr/>
        </p:nvCxnSpPr>
        <p:spPr>
          <a:xfrm flipH="1" rot="10800000">
            <a:off x="876274" y="553942"/>
            <a:ext cx="575307" cy="1"/>
          </a:xfrm>
          <a:prstGeom prst="straightConnector1">
            <a:avLst/>
          </a:prstGeom>
          <a:noFill/>
          <a:ln cap="flat" cmpd="sng" w="88900">
            <a:solidFill>
              <a:srgbClr val="000000"/>
            </a:solidFill>
            <a:prstDash val="solid"/>
            <a:miter lim="400000"/>
            <a:headEnd len="sm" w="sm" type="none"/>
            <a:tailEnd len="sm" w="sm" type="none"/>
          </a:ln>
        </p:spPr>
      </p:cxnSp>
      <p:cxnSp>
        <p:nvCxnSpPr>
          <p:cNvPr id="65" name="Shape 65"/>
          <p:cNvCxnSpPr/>
          <p:nvPr/>
        </p:nvCxnSpPr>
        <p:spPr>
          <a:xfrm>
            <a:off x="865691" y="4746771"/>
            <a:ext cx="7421154" cy="1"/>
          </a:xfrm>
          <a:prstGeom prst="straightConnector1">
            <a:avLst/>
          </a:prstGeom>
          <a:noFill/>
          <a:ln cap="flat" cmpd="sng" w="9525">
            <a:solidFill>
              <a:srgbClr val="000000"/>
            </a:solidFill>
            <a:prstDash val="solid"/>
            <a:miter lim="400000"/>
            <a:headEnd len="sm" w="sm" type="none"/>
            <a:tailEnd len="sm" w="sm" type="none"/>
          </a:ln>
        </p:spPr>
      </p:cxnSp>
      <p:sp>
        <p:nvSpPr>
          <p:cNvPr id="66" name="Shape 66"/>
          <p:cNvSpPr txBox="1"/>
          <p:nvPr>
            <p:ph idx="1" type="body"/>
          </p:nvPr>
        </p:nvSpPr>
        <p:spPr>
          <a:xfrm>
            <a:off x="880125" y="1237655"/>
            <a:ext cx="7407828" cy="1295853"/>
          </a:xfrm>
          <a:prstGeom prst="rect">
            <a:avLst/>
          </a:prstGeom>
          <a:noFill/>
          <a:ln>
            <a:noFill/>
          </a:ln>
        </p:spPr>
        <p:txBody>
          <a:bodyPr anchorCtr="0" anchor="t" bIns="89350" lIns="89350" spcFirstLastPara="1" rIns="89350" wrap="square" tIns="89350"/>
          <a:lstStyle>
            <a:lvl1pPr indent="-323850" lvl="0" marL="457200" marR="0" rtl="0" algn="l">
              <a:lnSpc>
                <a:spcPct val="110000"/>
              </a:lnSpc>
              <a:spcBef>
                <a:spcPts val="300"/>
              </a:spcBef>
              <a:spcAft>
                <a:spcPts val="0"/>
              </a:spcAft>
              <a:buClr>
                <a:srgbClr val="000000"/>
              </a:buClr>
              <a:buSzPts val="15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11150" lvl="1" marL="9144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11150" lvl="2" marL="13716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11150" lvl="3" marL="18288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67" name="Shape 67"/>
          <p:cNvSpPr txBox="1"/>
          <p:nvPr>
            <p:ph idx="2" type="body"/>
          </p:nvPr>
        </p:nvSpPr>
        <p:spPr>
          <a:xfrm>
            <a:off x="880125" y="4788301"/>
            <a:ext cx="3619643" cy="136664"/>
          </a:xfrm>
          <a:prstGeom prst="rect">
            <a:avLst/>
          </a:prstGeom>
          <a:noFill/>
          <a:ln>
            <a:noFill/>
          </a:ln>
        </p:spPr>
        <p:txBody>
          <a:bodyPr anchorCtr="0" anchor="t" bIns="89350" lIns="89350" spcFirstLastPara="1" rIns="89350" wrap="square" tIns="89350"/>
          <a:lstStyle>
            <a:lvl1pPr indent="-228600" lvl="0" marL="457200" marR="0" rtl="0" algn="l">
              <a:lnSpc>
                <a:spcPct val="65000"/>
              </a:lnSpc>
              <a:spcBef>
                <a:spcPts val="0"/>
              </a:spcBef>
              <a:spcAft>
                <a:spcPts val="0"/>
              </a:spcAft>
              <a:buClr>
                <a:srgbClr val="000000"/>
              </a:buClr>
              <a:buSzPts val="900"/>
              <a:buFont typeface="Arial"/>
              <a:buNone/>
              <a:defRPr b="1" i="0" sz="9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68" name="Shape 68"/>
          <p:cNvSpPr/>
          <p:nvPr>
            <p:ph idx="3" type="pic"/>
          </p:nvPr>
        </p:nvSpPr>
        <p:spPr>
          <a:xfrm>
            <a:off x="8079280" y="4797921"/>
            <a:ext cx="210174" cy="208956"/>
          </a:xfrm>
          <a:prstGeom prst="rect">
            <a:avLst/>
          </a:prstGeom>
          <a:noFill/>
          <a:ln>
            <a:noFill/>
          </a:ln>
        </p:spPr>
        <p:txBody>
          <a:bodyPr anchorCtr="0" anchor="t" bIns="89350" lIns="89350" spcFirstLastPara="1" rIns="89350" wrap="square" tIns="89350"/>
          <a:lstStyle>
            <a:lvl1pPr lvl="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lvl="1"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lvl="2"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lvl="3"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lvl="4"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lvl="5"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lvl="6"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lvl="7"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lvl="8"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69" name="Shape 69"/>
          <p:cNvSpPr txBox="1"/>
          <p:nvPr>
            <p:ph idx="4" type="body"/>
          </p:nvPr>
        </p:nvSpPr>
        <p:spPr>
          <a:xfrm>
            <a:off x="872099" y="692524"/>
            <a:ext cx="7423879" cy="173936"/>
          </a:xfrm>
          <a:prstGeom prst="rect">
            <a:avLst/>
          </a:prstGeom>
          <a:noFill/>
          <a:ln>
            <a:noFill/>
          </a:ln>
        </p:spPr>
        <p:txBody>
          <a:bodyPr anchorCtr="0" anchor="t" bIns="89350" lIns="89350" spcFirstLastPara="1" rIns="89350" wrap="square" tIns="89350"/>
          <a:lstStyle>
            <a:lvl1pPr indent="-228600" lvl="0" marL="457200" marR="0" rtl="0" algn="l">
              <a:lnSpc>
                <a:spcPct val="110000"/>
              </a:lnSpc>
              <a:spcBef>
                <a:spcPts val="0"/>
              </a:spcBef>
              <a:spcAft>
                <a:spcPts val="0"/>
              </a:spcAft>
              <a:buClr>
                <a:srgbClr val="000000"/>
              </a:buClr>
              <a:buSzPts val="1200"/>
              <a:buFont typeface="Merriweather Sans"/>
              <a:buNone/>
              <a:defRPr b="0" i="0" sz="12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70" name="Shape 70"/>
          <p:cNvSpPr txBox="1"/>
          <p:nvPr>
            <p:ph idx="12" type="sldNum"/>
          </p:nvPr>
        </p:nvSpPr>
        <p:spPr>
          <a:xfrm>
            <a:off x="8055203" y="530425"/>
            <a:ext cx="251883" cy="257172"/>
          </a:xfrm>
          <a:prstGeom prst="rect">
            <a:avLst/>
          </a:prstGeom>
          <a:noFill/>
          <a:ln>
            <a:noFill/>
          </a:ln>
        </p:spPr>
        <p:txBody>
          <a:bodyPr anchorCtr="0" anchor="ctr" bIns="0" lIns="0" spcFirstLastPara="1" rIns="0" wrap="square" tIns="0">
            <a:noAutofit/>
          </a:bodyPr>
          <a:lstStyle>
            <a:lvl1pPr indent="0" lvl="0"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1pPr>
            <a:lvl2pPr indent="0" lvl="1"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2pPr>
            <a:lvl3pPr indent="0" lvl="2"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3pPr>
            <a:lvl4pPr indent="0" lvl="3"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4pPr>
            <a:lvl5pPr indent="0" lvl="4"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5pPr>
            <a:lvl6pPr indent="0" lvl="5"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6pPr>
            <a:lvl7pPr indent="0" lvl="6"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7pPr>
            <a:lvl8pPr indent="0" lvl="7"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8pPr>
            <a:lvl9pPr indent="0" lvl="8"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showMasterSp="0">
  <p:cSld name="Body copy 3">
    <p:spTree>
      <p:nvGrpSpPr>
        <p:cNvPr id="860" name="Shape 860"/>
        <p:cNvGrpSpPr/>
        <p:nvPr/>
      </p:nvGrpSpPr>
      <p:grpSpPr>
        <a:xfrm>
          <a:off x="0" y="0"/>
          <a:ext cx="0" cy="0"/>
          <a:chOff x="0" y="0"/>
          <a:chExt cx="0" cy="0"/>
        </a:xfrm>
      </p:grpSpPr>
      <p:cxnSp>
        <p:nvCxnSpPr>
          <p:cNvPr id="861" name="Shape 861"/>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862" name="Shape 862"/>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863" name="Shape 863"/>
          <p:cNvSpPr txBox="1"/>
          <p:nvPr>
            <p:ph idx="1" type="body"/>
          </p:nvPr>
        </p:nvSpPr>
        <p:spPr>
          <a:xfrm>
            <a:off x="464344" y="1237655"/>
            <a:ext cx="82152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20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64" name="Shape 864"/>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65" name="Shape 865"/>
          <p:cNvSpPr txBox="1"/>
          <p:nvPr>
            <p:ph idx="3" type="body"/>
          </p:nvPr>
        </p:nvSpPr>
        <p:spPr>
          <a:xfrm>
            <a:off x="455414" y="692523"/>
            <a:ext cx="8259900" cy="2733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66" name="Shape 866"/>
          <p:cNvSpPr txBox="1"/>
          <p:nvPr>
            <p:ph idx="4" type="body"/>
          </p:nvPr>
        </p:nvSpPr>
        <p:spPr>
          <a:xfrm>
            <a:off x="651867" y="4788302"/>
            <a:ext cx="4027200" cy="2460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67" name="Shape 867"/>
          <p:cNvSpPr txBox="1"/>
          <p:nvPr>
            <p:ph idx="12" type="sldNum"/>
          </p:nvPr>
        </p:nvSpPr>
        <p:spPr>
          <a:xfrm>
            <a:off x="444698" y="4773836"/>
            <a:ext cx="138000" cy="1365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2">
    <p:spTree>
      <p:nvGrpSpPr>
        <p:cNvPr id="868" name="Shape 868"/>
        <p:cNvGrpSpPr/>
        <p:nvPr/>
      </p:nvGrpSpPr>
      <p:grpSpPr>
        <a:xfrm>
          <a:off x="0" y="0"/>
          <a:ext cx="0" cy="0"/>
          <a:chOff x="0" y="0"/>
          <a:chExt cx="0" cy="0"/>
        </a:xfrm>
      </p:grpSpPr>
      <p:cxnSp>
        <p:nvCxnSpPr>
          <p:cNvPr id="869" name="Shape 869"/>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870" name="Shape 870"/>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871" name="Shape 871"/>
          <p:cNvSpPr txBox="1"/>
          <p:nvPr>
            <p:ph idx="1" type="body"/>
          </p:nvPr>
        </p:nvSpPr>
        <p:spPr>
          <a:xfrm>
            <a:off x="446484" y="727323"/>
            <a:ext cx="5429100" cy="273300"/>
          </a:xfrm>
          <a:prstGeom prst="rect">
            <a:avLst/>
          </a:prstGeom>
          <a:noFill/>
          <a:ln>
            <a:noFill/>
          </a:ln>
        </p:spPr>
        <p:txBody>
          <a:bodyPr anchorCtr="0" anchor="t" bIns="62150" lIns="62150" spcFirstLastPara="1" rIns="62150" wrap="square" tIns="62150"/>
          <a:lstStyle>
            <a:lvl1pPr indent="-228600" lvl="0" marL="45720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72" name="Shape 872"/>
          <p:cNvSpPr txBox="1"/>
          <p:nvPr>
            <p:ph type="title"/>
          </p:nvPr>
        </p:nvSpPr>
        <p:spPr>
          <a:xfrm>
            <a:off x="446484" y="1193453"/>
            <a:ext cx="8250900" cy="835800"/>
          </a:xfrm>
          <a:prstGeom prst="rect">
            <a:avLst/>
          </a:prstGeom>
          <a:noFill/>
          <a:ln>
            <a:noFill/>
          </a:ln>
        </p:spPr>
        <p:txBody>
          <a:bodyPr anchorCtr="0" anchor="t" bIns="62150" lIns="62150" spcFirstLastPara="1" rIns="62150" wrap="square" tIns="62150"/>
          <a:lstStyle>
            <a:lvl1pPr lvl="0" marR="0" rtl="0" algn="l">
              <a:lnSpc>
                <a:spcPct val="91666"/>
              </a:lnSpc>
              <a:spcBef>
                <a:spcPts val="0"/>
              </a:spcBef>
              <a:spcAft>
                <a:spcPts val="0"/>
              </a:spcAft>
              <a:buClr>
                <a:srgbClr val="000000"/>
              </a:buClr>
              <a:buSzPts val="4100"/>
              <a:buFont typeface="Helvetica Neue"/>
              <a:buNone/>
              <a:defRPr b="1" i="0" sz="4100" u="none" cap="none" strike="noStrike">
                <a:solidFill>
                  <a:srgbClr val="000000"/>
                </a:solidFill>
                <a:latin typeface="Helvetica Neue"/>
                <a:ea typeface="Helvetica Neue"/>
                <a:cs typeface="Helvetica Neue"/>
                <a:sym typeface="Helvetica Neue"/>
              </a:defRPr>
            </a:lvl1pPr>
            <a:lvl2pPr lvl="1"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lvl="2"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lvl="3"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lvl="4"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lvl="5"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lvl="6"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lvl="7"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lvl="8"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p:txBody>
      </p:sp>
      <p:sp>
        <p:nvSpPr>
          <p:cNvPr id="873" name="Shape 873"/>
          <p:cNvSpPr txBox="1"/>
          <p:nvPr>
            <p:ph idx="2" type="body"/>
          </p:nvPr>
        </p:nvSpPr>
        <p:spPr>
          <a:xfrm>
            <a:off x="444414" y="2109639"/>
            <a:ext cx="8250900" cy="24111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700"/>
              </a:spcBef>
              <a:spcAft>
                <a:spcPts val="0"/>
              </a:spcAft>
              <a:buClr>
                <a:srgbClr val="000000"/>
              </a:buClr>
              <a:buSzPts val="2000"/>
              <a:buFont typeface="Merriweather Sans"/>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74" name="Shape 874"/>
          <p:cNvSpPr txBox="1"/>
          <p:nvPr>
            <p:ph idx="12" type="sldNum"/>
          </p:nvPr>
        </p:nvSpPr>
        <p:spPr>
          <a:xfrm>
            <a:off x="8447484" y="718027"/>
            <a:ext cx="346500" cy="291900"/>
          </a:xfrm>
          <a:prstGeom prst="rect">
            <a:avLst/>
          </a:prstGeom>
          <a:noFill/>
          <a:ln>
            <a:noFill/>
          </a:ln>
        </p:spPr>
        <p:txBody>
          <a:bodyPr anchorCtr="0" anchor="ctr" bIns="0" lIns="0" spcFirstLastPara="1" rIns="0" wrap="square" tIns="0">
            <a:noAutofit/>
          </a:bodyPr>
          <a:lstStyle>
            <a:lvl1pPr indent="0" lvl="0"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3">
    <p:spTree>
      <p:nvGrpSpPr>
        <p:cNvPr id="875" name="Shape 875"/>
        <p:cNvGrpSpPr/>
        <p:nvPr/>
      </p:nvGrpSpPr>
      <p:grpSpPr>
        <a:xfrm>
          <a:off x="0" y="0"/>
          <a:ext cx="0" cy="0"/>
          <a:chOff x="0" y="0"/>
          <a:chExt cx="0" cy="0"/>
        </a:xfrm>
      </p:grpSpPr>
      <p:cxnSp>
        <p:nvCxnSpPr>
          <p:cNvPr id="876" name="Shape 876"/>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877" name="Shape 877"/>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878" name="Shape 878"/>
          <p:cNvSpPr txBox="1"/>
          <p:nvPr>
            <p:ph idx="1" type="body"/>
          </p:nvPr>
        </p:nvSpPr>
        <p:spPr>
          <a:xfrm>
            <a:off x="446484" y="727323"/>
            <a:ext cx="5429100" cy="273300"/>
          </a:xfrm>
          <a:prstGeom prst="rect">
            <a:avLst/>
          </a:prstGeom>
          <a:noFill/>
          <a:ln>
            <a:noFill/>
          </a:ln>
        </p:spPr>
        <p:txBody>
          <a:bodyPr anchorCtr="0" anchor="t" bIns="62150" lIns="62150" spcFirstLastPara="1" rIns="62150" wrap="square" tIns="62150"/>
          <a:lstStyle>
            <a:lvl1pPr indent="-228600" lvl="0" marL="457200" marR="0" rtl="0" algn="l">
              <a:lnSpc>
                <a:spcPct val="102941"/>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79" name="Shape 879"/>
          <p:cNvSpPr txBox="1"/>
          <p:nvPr>
            <p:ph type="title"/>
          </p:nvPr>
        </p:nvSpPr>
        <p:spPr>
          <a:xfrm>
            <a:off x="446484" y="1193453"/>
            <a:ext cx="8250900" cy="835800"/>
          </a:xfrm>
          <a:prstGeom prst="rect">
            <a:avLst/>
          </a:prstGeom>
          <a:noFill/>
          <a:ln>
            <a:noFill/>
          </a:ln>
        </p:spPr>
        <p:txBody>
          <a:bodyPr anchorCtr="0" anchor="t" bIns="62150" lIns="62150" spcFirstLastPara="1" rIns="62150" wrap="square" tIns="62150"/>
          <a:lstStyle>
            <a:lvl1pPr lvl="0" marR="0" rtl="0" algn="l">
              <a:lnSpc>
                <a:spcPct val="91666"/>
              </a:lnSpc>
              <a:spcBef>
                <a:spcPts val="0"/>
              </a:spcBef>
              <a:spcAft>
                <a:spcPts val="0"/>
              </a:spcAft>
              <a:buClr>
                <a:srgbClr val="000000"/>
              </a:buClr>
              <a:buSzPts val="4100"/>
              <a:buFont typeface="Helvetica Neue"/>
              <a:buNone/>
              <a:defRPr b="1" i="0" sz="4100" u="none" cap="none" strike="noStrike">
                <a:solidFill>
                  <a:srgbClr val="000000"/>
                </a:solidFill>
                <a:latin typeface="Helvetica Neue"/>
                <a:ea typeface="Helvetica Neue"/>
                <a:cs typeface="Helvetica Neue"/>
                <a:sym typeface="Helvetica Neue"/>
              </a:defRPr>
            </a:lvl1pPr>
            <a:lvl2pPr lvl="1"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lvl="2"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lvl="3"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lvl="4"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lvl="5"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lvl="6"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lvl="7"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lvl="8"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p:txBody>
      </p:sp>
      <p:sp>
        <p:nvSpPr>
          <p:cNvPr id="880" name="Shape 880"/>
          <p:cNvSpPr txBox="1"/>
          <p:nvPr>
            <p:ph idx="2" type="body"/>
          </p:nvPr>
        </p:nvSpPr>
        <p:spPr>
          <a:xfrm>
            <a:off x="444414" y="2109639"/>
            <a:ext cx="8250900" cy="24111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700"/>
              </a:spcBef>
              <a:spcAft>
                <a:spcPts val="0"/>
              </a:spcAft>
              <a:buClr>
                <a:srgbClr val="000000"/>
              </a:buClr>
              <a:buSzPts val="2000"/>
              <a:buFont typeface="Merriweather Sans"/>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81" name="Shape 881"/>
          <p:cNvSpPr txBox="1"/>
          <p:nvPr>
            <p:ph idx="12" type="sldNum"/>
          </p:nvPr>
        </p:nvSpPr>
        <p:spPr>
          <a:xfrm>
            <a:off x="8447484" y="718027"/>
            <a:ext cx="346500" cy="291900"/>
          </a:xfrm>
          <a:prstGeom prst="rect">
            <a:avLst/>
          </a:prstGeom>
          <a:noFill/>
          <a:ln>
            <a:noFill/>
          </a:ln>
        </p:spPr>
        <p:txBody>
          <a:bodyPr anchorCtr="0" anchor="ctr" bIns="0" lIns="0" spcFirstLastPara="1" rIns="0" wrap="square" tIns="0">
            <a:noAutofit/>
          </a:bodyPr>
          <a:lstStyle>
            <a:lvl1pPr indent="0" lvl="0"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howMasterSp="0">
  <p:cSld name="Agenda">
    <p:spTree>
      <p:nvGrpSpPr>
        <p:cNvPr id="882" name="Shape 882"/>
        <p:cNvGrpSpPr/>
        <p:nvPr/>
      </p:nvGrpSpPr>
      <p:grpSpPr>
        <a:xfrm>
          <a:off x="0" y="0"/>
          <a:ext cx="0" cy="0"/>
          <a:chOff x="0" y="0"/>
          <a:chExt cx="0" cy="0"/>
        </a:xfrm>
      </p:grpSpPr>
      <p:cxnSp>
        <p:nvCxnSpPr>
          <p:cNvPr id="883" name="Shape 883"/>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884" name="Shape 884"/>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885" name="Shape 885"/>
          <p:cNvSpPr/>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t/>
            </a:r>
            <a:endParaRPr b="1" i="0" sz="2300" u="none" cap="none" strike="noStrike">
              <a:solidFill>
                <a:srgbClr val="000000"/>
              </a:solidFill>
              <a:latin typeface="Helvetica Neue"/>
              <a:ea typeface="Helvetica Neue"/>
              <a:cs typeface="Helvetica Neue"/>
              <a:sym typeface="Helvetica Neue"/>
            </a:endParaRPr>
          </a:p>
        </p:txBody>
      </p:sp>
      <p:sp>
        <p:nvSpPr>
          <p:cNvPr id="886" name="Shape 886"/>
          <p:cNvSpPr txBox="1"/>
          <p:nvPr>
            <p:ph idx="1" type="body"/>
          </p:nvPr>
        </p:nvSpPr>
        <p:spPr>
          <a:xfrm>
            <a:off x="446484" y="2109639"/>
            <a:ext cx="8250900" cy="289200"/>
          </a:xfrm>
          <a:prstGeom prst="rect">
            <a:avLst/>
          </a:prstGeom>
          <a:noFill/>
          <a:ln>
            <a:noFill/>
          </a:ln>
        </p:spPr>
        <p:txBody>
          <a:bodyPr anchorCtr="0" anchor="t" bIns="62150" lIns="62150" spcFirstLastPara="1" rIns="62150" wrap="square" tIns="62150"/>
          <a:lstStyle>
            <a:lvl1pPr indent="-317500" lvl="0" marL="4572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87" name="Shape 887"/>
          <p:cNvSpPr txBox="1"/>
          <p:nvPr>
            <p:ph idx="12" type="sldNum"/>
          </p:nvPr>
        </p:nvSpPr>
        <p:spPr>
          <a:xfrm>
            <a:off x="8361948" y="718027"/>
            <a:ext cx="334500" cy="291900"/>
          </a:xfrm>
          <a:prstGeom prst="rect">
            <a:avLst/>
          </a:prstGeom>
          <a:noFill/>
          <a:ln>
            <a:noFill/>
          </a:ln>
        </p:spPr>
        <p:txBody>
          <a:bodyPr anchorCtr="0" anchor="ctr" bIns="0" lIns="0" spcFirstLastPara="1" rIns="0" wrap="square" tIns="0">
            <a:noAutofit/>
          </a:bodyPr>
          <a:lstStyle>
            <a:lvl1pPr indent="0" lvl="0"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000000"/>
        </a:solidFill>
      </p:bgPr>
    </p:bg>
    <p:spTree>
      <p:nvGrpSpPr>
        <p:cNvPr id="888" name="Shape 888"/>
        <p:cNvGrpSpPr/>
        <p:nvPr/>
      </p:nvGrpSpPr>
      <p:grpSpPr>
        <a:xfrm>
          <a:off x="0" y="0"/>
          <a:ext cx="0" cy="0"/>
          <a:chOff x="0" y="0"/>
          <a:chExt cx="0" cy="0"/>
        </a:xfrm>
      </p:grpSpPr>
      <p:cxnSp>
        <p:nvCxnSpPr>
          <p:cNvPr id="889" name="Shape 889"/>
          <p:cNvCxnSpPr/>
          <p:nvPr/>
        </p:nvCxnSpPr>
        <p:spPr>
          <a:xfrm>
            <a:off x="446484" y="663029"/>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890" name="Shape 890"/>
          <p:cNvCxnSpPr/>
          <p:nvPr/>
        </p:nvCxnSpPr>
        <p:spPr>
          <a:xfrm>
            <a:off x="446484" y="1032718"/>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891" name="Shape 891"/>
          <p:cNvSpPr/>
          <p:nvPr/>
        </p:nvSpPr>
        <p:spPr>
          <a:xfrm>
            <a:off x="446484" y="1193453"/>
            <a:ext cx="8250900" cy="1002600"/>
          </a:xfrm>
          <a:prstGeom prst="rect">
            <a:avLst/>
          </a:prstGeom>
          <a:noFill/>
          <a:ln>
            <a:noFill/>
          </a:ln>
        </p:spPr>
        <p:txBody>
          <a:bodyPr anchorCtr="0" anchor="t" bIns="0" lIns="0" spcFirstLastPara="1" rIns="0" wrap="square" tIns="0">
            <a:noAutofit/>
          </a:bodyPr>
          <a:lstStyle/>
          <a:p>
            <a:pPr indent="0" lvl="0" marL="0" marR="0" rtl="0" algn="l">
              <a:lnSpc>
                <a:spcPct val="88636"/>
              </a:lnSpc>
              <a:spcBef>
                <a:spcPts val="0"/>
              </a:spcBef>
              <a:spcAft>
                <a:spcPts val="0"/>
              </a:spcAft>
              <a:buClr>
                <a:srgbClr val="FFFFFF"/>
              </a:buClr>
              <a:buSzPts val="9000"/>
              <a:buFont typeface="Helvetica Neue"/>
              <a:buNone/>
            </a:pPr>
            <a:r>
              <a:rPr b="1" i="0" lang="en" sz="9000" u="none" cap="none" strike="noStrike">
                <a:solidFill>
                  <a:srgbClr val="FFFFFF"/>
                </a:solidFill>
                <a:latin typeface="Helvetica Neue"/>
                <a:ea typeface="Helvetica Neue"/>
                <a:cs typeface="Helvetica Neue"/>
                <a:sym typeface="Helvetica Neue"/>
              </a:rPr>
              <a:t>Q&amp;A</a:t>
            </a:r>
            <a:endParaRPr sz="1000"/>
          </a:p>
        </p:txBody>
      </p:sp>
      <p:sp>
        <p:nvSpPr>
          <p:cNvPr id="892" name="Shape 892"/>
          <p:cNvSpPr txBox="1"/>
          <p:nvPr>
            <p:ph idx="1" type="body"/>
          </p:nvPr>
        </p:nvSpPr>
        <p:spPr>
          <a:xfrm>
            <a:off x="446484" y="727323"/>
            <a:ext cx="7143900" cy="273300"/>
          </a:xfrm>
          <a:prstGeom prst="rect">
            <a:avLst/>
          </a:prstGeom>
          <a:noFill/>
          <a:ln>
            <a:noFill/>
          </a:ln>
        </p:spPr>
        <p:txBody>
          <a:bodyPr anchorCtr="0" anchor="t" bIns="62150" lIns="62150" spcFirstLastPara="1" rIns="62150" wrap="square" tIns="62150"/>
          <a:lstStyle>
            <a:lvl1pPr indent="-228600" lvl="0" marL="457200" marR="0" rtl="0" algn="l">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93" name="Shape 893"/>
          <p:cNvSpPr txBox="1"/>
          <p:nvPr>
            <p:ph idx="12" type="sldNum"/>
          </p:nvPr>
        </p:nvSpPr>
        <p:spPr>
          <a:xfrm>
            <a:off x="8367663" y="718027"/>
            <a:ext cx="334500" cy="291900"/>
          </a:xfrm>
          <a:prstGeom prst="rect">
            <a:avLst/>
          </a:prstGeom>
          <a:noFill/>
          <a:ln>
            <a:noFill/>
          </a:ln>
        </p:spPr>
        <p:txBody>
          <a:bodyPr anchorCtr="0" anchor="ctr" bIns="0" lIns="0" spcFirstLastPara="1" rIns="0" wrap="square" tIns="0">
            <a:noAutofit/>
          </a:bodyPr>
          <a:lstStyle>
            <a:lvl1pPr indent="0" lvl="0"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solidFill>
                <a:srgbClr val="000000"/>
              </a:solidFil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howMasterSp="0">
  <p:cSld name="Agenda 2">
    <p:spTree>
      <p:nvGrpSpPr>
        <p:cNvPr id="894" name="Shape 894"/>
        <p:cNvGrpSpPr/>
        <p:nvPr/>
      </p:nvGrpSpPr>
      <p:grpSpPr>
        <a:xfrm>
          <a:off x="0" y="0"/>
          <a:ext cx="0" cy="0"/>
          <a:chOff x="0" y="0"/>
          <a:chExt cx="0" cy="0"/>
        </a:xfrm>
      </p:grpSpPr>
      <p:cxnSp>
        <p:nvCxnSpPr>
          <p:cNvPr id="895" name="Shape 895"/>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896" name="Shape 896"/>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897" name="Shape 897"/>
          <p:cNvSpPr/>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t/>
            </a:r>
            <a:endParaRPr b="1" i="0" sz="2300" u="none" cap="none" strike="noStrike">
              <a:solidFill>
                <a:srgbClr val="000000"/>
              </a:solidFill>
              <a:latin typeface="Helvetica Neue"/>
              <a:ea typeface="Helvetica Neue"/>
              <a:cs typeface="Helvetica Neue"/>
              <a:sym typeface="Helvetica Neue"/>
            </a:endParaRPr>
          </a:p>
        </p:txBody>
      </p:sp>
      <p:sp>
        <p:nvSpPr>
          <p:cNvPr id="898" name="Shape 898"/>
          <p:cNvSpPr txBox="1"/>
          <p:nvPr>
            <p:ph idx="1" type="body"/>
          </p:nvPr>
        </p:nvSpPr>
        <p:spPr>
          <a:xfrm>
            <a:off x="446484" y="2109639"/>
            <a:ext cx="8250900" cy="289200"/>
          </a:xfrm>
          <a:prstGeom prst="rect">
            <a:avLst/>
          </a:prstGeom>
          <a:noFill/>
          <a:ln>
            <a:noFill/>
          </a:ln>
        </p:spPr>
        <p:txBody>
          <a:bodyPr anchorCtr="0" anchor="t" bIns="62150" lIns="62150" spcFirstLastPara="1" rIns="62150" wrap="square" tIns="62150"/>
          <a:lstStyle>
            <a:lvl1pPr indent="-317500" lvl="0" marL="4572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99" name="Shape 899"/>
          <p:cNvSpPr txBox="1"/>
          <p:nvPr>
            <p:ph idx="12" type="sldNum"/>
          </p:nvPr>
        </p:nvSpPr>
        <p:spPr>
          <a:xfrm>
            <a:off x="8361948" y="718027"/>
            <a:ext cx="334500" cy="291900"/>
          </a:xfrm>
          <a:prstGeom prst="rect">
            <a:avLst/>
          </a:prstGeom>
          <a:noFill/>
          <a:ln>
            <a:noFill/>
          </a:ln>
        </p:spPr>
        <p:txBody>
          <a:bodyPr anchorCtr="0" anchor="ctr" bIns="0" lIns="0" spcFirstLastPara="1" rIns="0" wrap="square" tIns="0">
            <a:noAutofit/>
          </a:bodyPr>
          <a:lstStyle>
            <a:lvl1pPr indent="0" lvl="0"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r">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4">
    <p:spTree>
      <p:nvGrpSpPr>
        <p:cNvPr id="900" name="Shape 900"/>
        <p:cNvGrpSpPr/>
        <p:nvPr/>
      </p:nvGrpSpPr>
      <p:grpSpPr>
        <a:xfrm>
          <a:off x="0" y="0"/>
          <a:ext cx="0" cy="0"/>
          <a:chOff x="0" y="0"/>
          <a:chExt cx="0" cy="0"/>
        </a:xfrm>
      </p:grpSpPr>
      <p:cxnSp>
        <p:nvCxnSpPr>
          <p:cNvPr id="901" name="Shape 901"/>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02" name="Shape 902"/>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903" name="Shape 903"/>
          <p:cNvSpPr txBox="1"/>
          <p:nvPr>
            <p:ph idx="1" type="body"/>
          </p:nvPr>
        </p:nvSpPr>
        <p:spPr>
          <a:xfrm>
            <a:off x="446484" y="727323"/>
            <a:ext cx="5429100" cy="273300"/>
          </a:xfrm>
          <a:prstGeom prst="rect">
            <a:avLst/>
          </a:prstGeom>
          <a:noFill/>
          <a:ln>
            <a:noFill/>
          </a:ln>
        </p:spPr>
        <p:txBody>
          <a:bodyPr anchorCtr="0" anchor="t" bIns="62150" lIns="62150" spcFirstLastPara="1" rIns="62150" wrap="square" tIns="62150"/>
          <a:lstStyle>
            <a:lvl1pPr indent="-228600" lvl="0" marL="45720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904" name="Shape 904"/>
          <p:cNvSpPr txBox="1"/>
          <p:nvPr>
            <p:ph type="title"/>
          </p:nvPr>
        </p:nvSpPr>
        <p:spPr>
          <a:xfrm>
            <a:off x="446484" y="1193453"/>
            <a:ext cx="8250900" cy="835800"/>
          </a:xfrm>
          <a:prstGeom prst="rect">
            <a:avLst/>
          </a:prstGeom>
          <a:noFill/>
          <a:ln>
            <a:noFill/>
          </a:ln>
        </p:spPr>
        <p:txBody>
          <a:bodyPr anchorCtr="0" anchor="t" bIns="62150" lIns="62150" spcFirstLastPara="1" rIns="62150" wrap="square" tIns="62150"/>
          <a:lstStyle>
            <a:lvl1pPr lvl="0" marR="0" rtl="0" algn="l">
              <a:lnSpc>
                <a:spcPct val="91666"/>
              </a:lnSpc>
              <a:spcBef>
                <a:spcPts val="0"/>
              </a:spcBef>
              <a:spcAft>
                <a:spcPts val="0"/>
              </a:spcAft>
              <a:buClr>
                <a:srgbClr val="000000"/>
              </a:buClr>
              <a:buSzPts val="4100"/>
              <a:buFont typeface="Helvetica Neue"/>
              <a:buNone/>
              <a:defRPr b="1" i="0" sz="4100" u="none" cap="none" strike="noStrike">
                <a:solidFill>
                  <a:srgbClr val="000000"/>
                </a:solidFill>
                <a:latin typeface="Helvetica Neue"/>
                <a:ea typeface="Helvetica Neue"/>
                <a:cs typeface="Helvetica Neue"/>
                <a:sym typeface="Helvetica Neue"/>
              </a:defRPr>
            </a:lvl1pPr>
            <a:lvl2pPr lvl="1"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lvl="2"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lvl="3"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lvl="4"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lvl="5"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lvl="6"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lvl="7"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lvl="8"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p:txBody>
      </p:sp>
      <p:sp>
        <p:nvSpPr>
          <p:cNvPr id="905" name="Shape 905"/>
          <p:cNvSpPr txBox="1"/>
          <p:nvPr>
            <p:ph idx="2" type="body"/>
          </p:nvPr>
        </p:nvSpPr>
        <p:spPr>
          <a:xfrm>
            <a:off x="444414" y="2109639"/>
            <a:ext cx="8250900" cy="24111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700"/>
              </a:spcBef>
              <a:spcAft>
                <a:spcPts val="0"/>
              </a:spcAft>
              <a:buClr>
                <a:srgbClr val="000000"/>
              </a:buClr>
              <a:buSzPts val="2000"/>
              <a:buFont typeface="Merriweather Sans"/>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906" name="Shape 906"/>
          <p:cNvSpPr txBox="1"/>
          <p:nvPr>
            <p:ph idx="12" type="sldNum"/>
          </p:nvPr>
        </p:nvSpPr>
        <p:spPr>
          <a:xfrm>
            <a:off x="8447484" y="718027"/>
            <a:ext cx="346500" cy="291900"/>
          </a:xfrm>
          <a:prstGeom prst="rect">
            <a:avLst/>
          </a:prstGeom>
          <a:noFill/>
          <a:ln>
            <a:noFill/>
          </a:ln>
        </p:spPr>
        <p:txBody>
          <a:bodyPr anchorCtr="0" anchor="ctr" bIns="0" lIns="0" spcFirstLastPara="1" rIns="0" wrap="square" tIns="0">
            <a:noAutofit/>
          </a:bodyPr>
          <a:lstStyle>
            <a:lvl1pPr indent="0" lvl="0"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2">
    <p:bg>
      <p:bgPr>
        <a:solidFill>
          <a:srgbClr val="000000"/>
        </a:solidFill>
      </p:bgPr>
    </p:bg>
    <p:spTree>
      <p:nvGrpSpPr>
        <p:cNvPr id="907" name="Shape 907"/>
        <p:cNvGrpSpPr/>
        <p:nvPr/>
      </p:nvGrpSpPr>
      <p:grpSpPr>
        <a:xfrm>
          <a:off x="0" y="0"/>
          <a:ext cx="0" cy="0"/>
          <a:chOff x="0" y="0"/>
          <a:chExt cx="0" cy="0"/>
        </a:xfrm>
      </p:grpSpPr>
      <p:sp>
        <p:nvSpPr>
          <p:cNvPr id="908" name="Shape 908"/>
          <p:cNvSpPr txBox="1"/>
          <p:nvPr>
            <p:ph idx="1" type="body"/>
          </p:nvPr>
        </p:nvSpPr>
        <p:spPr>
          <a:xfrm>
            <a:off x="446484" y="1193453"/>
            <a:ext cx="8250900" cy="2898900"/>
          </a:xfrm>
          <a:prstGeom prst="rect">
            <a:avLst/>
          </a:prstGeom>
          <a:noFill/>
          <a:ln>
            <a:noFill/>
          </a:ln>
        </p:spPr>
        <p:txBody>
          <a:bodyPr anchorCtr="0" anchor="t" bIns="62150" lIns="62150" spcFirstLastPara="1" rIns="62150" wrap="square" tIns="62150"/>
          <a:lstStyle>
            <a:lvl1pPr indent="-228600" lvl="0" marL="457200" marR="0" rtl="0" algn="l">
              <a:lnSpc>
                <a:spcPct val="88636"/>
              </a:lnSpc>
              <a:spcBef>
                <a:spcPts val="0"/>
              </a:spcBef>
              <a:spcAft>
                <a:spcPts val="0"/>
              </a:spcAft>
              <a:buClr>
                <a:srgbClr val="FFFFFF"/>
              </a:buClr>
              <a:buSzPts val="9000"/>
              <a:buFont typeface="Merriweather Sans"/>
              <a:buNone/>
              <a:defRPr b="1" i="0" sz="9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909" name="Shape 909"/>
          <p:cNvSpPr txBox="1"/>
          <p:nvPr>
            <p:ph idx="12" type="sldNum"/>
          </p:nvPr>
        </p:nvSpPr>
        <p:spPr>
          <a:xfrm>
            <a:off x="8367663" y="718027"/>
            <a:ext cx="334500" cy="291900"/>
          </a:xfrm>
          <a:prstGeom prst="rect">
            <a:avLst/>
          </a:prstGeom>
          <a:noFill/>
          <a:ln>
            <a:noFill/>
          </a:ln>
        </p:spPr>
        <p:txBody>
          <a:bodyPr anchorCtr="0" anchor="ctr" bIns="0" lIns="0" spcFirstLastPara="1" rIns="0" wrap="square" tIns="0">
            <a:noAutofit/>
          </a:bodyPr>
          <a:lstStyle>
            <a:lvl1pPr indent="0" lvl="0"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solidFill>
                <a:srgbClr val="000000"/>
              </a:solidFill>
            </a:endParaRPr>
          </a:p>
        </p:txBody>
      </p:sp>
      <p:cxnSp>
        <p:nvCxnSpPr>
          <p:cNvPr id="910" name="Shape 910"/>
          <p:cNvCxnSpPr/>
          <p:nvPr/>
        </p:nvCxnSpPr>
        <p:spPr>
          <a:xfrm>
            <a:off x="446484" y="663029"/>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911" name="Shape 911"/>
          <p:cNvCxnSpPr/>
          <p:nvPr/>
        </p:nvCxnSpPr>
        <p:spPr>
          <a:xfrm>
            <a:off x="446484" y="1032718"/>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912" name="Shape 912"/>
          <p:cNvSpPr txBox="1"/>
          <p:nvPr>
            <p:ph idx="2" type="body"/>
          </p:nvPr>
        </p:nvSpPr>
        <p:spPr>
          <a:xfrm>
            <a:off x="446484" y="727323"/>
            <a:ext cx="7143900" cy="273300"/>
          </a:xfrm>
          <a:prstGeom prst="rect">
            <a:avLst/>
          </a:prstGeom>
          <a:noFill/>
          <a:ln>
            <a:noFill/>
          </a:ln>
        </p:spPr>
        <p:txBody>
          <a:bodyPr anchorCtr="0" anchor="t" bIns="62150" lIns="62150" spcFirstLastPara="1" rIns="62150" wrap="square" tIns="62150"/>
          <a:lstStyle>
            <a:lvl1pPr indent="-228600" lvl="0" marL="457200" marR="0" rtl="0" algn="l">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p:cSld name="Text Slide">
    <p:spTree>
      <p:nvGrpSpPr>
        <p:cNvPr id="71" name="Shape 71"/>
        <p:cNvGrpSpPr/>
        <p:nvPr/>
      </p:nvGrpSpPr>
      <p:grpSpPr>
        <a:xfrm>
          <a:off x="0" y="0"/>
          <a:ext cx="0" cy="0"/>
          <a:chOff x="0" y="0"/>
          <a:chExt cx="0" cy="0"/>
        </a:xfrm>
      </p:grpSpPr>
      <p:sp>
        <p:nvSpPr>
          <p:cNvPr id="72" name="Shape 72"/>
          <p:cNvSpPr txBox="1"/>
          <p:nvPr>
            <p:ph type="title"/>
          </p:nvPr>
        </p:nvSpPr>
        <p:spPr>
          <a:xfrm>
            <a:off x="432763" y="1043596"/>
            <a:ext cx="8235115" cy="1102499"/>
          </a:xfrm>
          <a:prstGeom prst="rect">
            <a:avLst/>
          </a:prstGeom>
          <a:noFill/>
          <a:ln>
            <a:noFill/>
          </a:ln>
        </p:spPr>
        <p:txBody>
          <a:bodyPr anchorCtr="0" anchor="ctr" bIns="89350" lIns="89350" spcFirstLastPara="1" rIns="89350" wrap="square" tIns="89350"/>
          <a:lstStyle>
            <a:lvl1pPr lvl="0" marR="0" rtl="0" algn="l">
              <a:lnSpc>
                <a:spcPct val="89743"/>
              </a:lnSpc>
              <a:spcBef>
                <a:spcPts val="0"/>
              </a:spcBef>
              <a:spcAft>
                <a:spcPts val="0"/>
              </a:spcAft>
              <a:buClr>
                <a:srgbClr val="000000"/>
              </a:buClr>
              <a:buSzPts val="3800"/>
              <a:buFont typeface="Calibri"/>
              <a:buNone/>
              <a:defRPr b="0" i="0" sz="38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73" name="Shape 73"/>
          <p:cNvSpPr txBox="1"/>
          <p:nvPr>
            <p:ph idx="1" type="body"/>
          </p:nvPr>
        </p:nvSpPr>
        <p:spPr>
          <a:xfrm>
            <a:off x="362701" y="484533"/>
            <a:ext cx="6965216" cy="298174"/>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90000"/>
              </a:lnSpc>
              <a:spcBef>
                <a:spcPts val="70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90000"/>
              </a:lnSpc>
              <a:spcBef>
                <a:spcPts val="70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90000"/>
              </a:lnSpc>
              <a:spcBef>
                <a:spcPts val="70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90000"/>
              </a:lnSpc>
              <a:spcBef>
                <a:spcPts val="70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74" name="Shape 74"/>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5" name="Shape 75"/>
        <p:cNvGrpSpPr/>
        <p:nvPr/>
      </p:nvGrpSpPr>
      <p:grpSpPr>
        <a:xfrm>
          <a:off x="0" y="0"/>
          <a:ext cx="0" cy="0"/>
          <a:chOff x="0" y="0"/>
          <a:chExt cx="0" cy="0"/>
        </a:xfrm>
      </p:grpSpPr>
      <p:sp>
        <p:nvSpPr>
          <p:cNvPr id="76" name="Shape 76"/>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p:cSld name="Title">
    <p:bg>
      <p:bgPr>
        <a:solidFill>
          <a:srgbClr val="000000"/>
        </a:solidFill>
      </p:bgPr>
    </p:bg>
    <p:spTree>
      <p:nvGrpSpPr>
        <p:cNvPr id="77" name="Shape 77"/>
        <p:cNvGrpSpPr/>
        <p:nvPr/>
      </p:nvGrpSpPr>
      <p:grpSpPr>
        <a:xfrm>
          <a:off x="0" y="0"/>
          <a:ext cx="0" cy="0"/>
          <a:chOff x="0" y="0"/>
          <a:chExt cx="0" cy="0"/>
        </a:xfrm>
      </p:grpSpPr>
      <p:cxnSp>
        <p:nvCxnSpPr>
          <p:cNvPr id="78" name="Shape 78"/>
          <p:cNvCxnSpPr/>
          <p:nvPr/>
        </p:nvCxnSpPr>
        <p:spPr>
          <a:xfrm>
            <a:off x="446484" y="448067"/>
            <a:ext cx="8251032" cy="12"/>
          </a:xfrm>
          <a:prstGeom prst="straightConnector1">
            <a:avLst/>
          </a:prstGeom>
          <a:noFill/>
          <a:ln cap="flat" cmpd="sng" w="9525">
            <a:solidFill>
              <a:srgbClr val="FFFFFF"/>
            </a:solidFill>
            <a:prstDash val="solid"/>
            <a:miter lim="400000"/>
            <a:headEnd len="sm" w="sm" type="none"/>
            <a:tailEnd len="sm" w="sm" type="none"/>
          </a:ln>
        </p:spPr>
      </p:cxnSp>
      <p:cxnSp>
        <p:nvCxnSpPr>
          <p:cNvPr id="79" name="Shape 79"/>
          <p:cNvCxnSpPr/>
          <p:nvPr/>
        </p:nvCxnSpPr>
        <p:spPr>
          <a:xfrm>
            <a:off x="446484" y="859391"/>
            <a:ext cx="8251032" cy="11"/>
          </a:xfrm>
          <a:prstGeom prst="straightConnector1">
            <a:avLst/>
          </a:prstGeom>
          <a:noFill/>
          <a:ln cap="flat" cmpd="sng" w="9525">
            <a:solidFill>
              <a:srgbClr val="FFFFFF"/>
            </a:solidFill>
            <a:prstDash val="solid"/>
            <a:miter lim="400000"/>
            <a:headEnd len="sm" w="sm" type="none"/>
            <a:tailEnd len="sm" w="sm" type="none"/>
          </a:ln>
        </p:spPr>
      </p:cxnSp>
      <p:pic>
        <p:nvPicPr>
          <p:cNvPr id="80" name="Shape 80"/>
          <p:cNvPicPr preferRelativeResize="0"/>
          <p:nvPr/>
        </p:nvPicPr>
        <p:blipFill rotWithShape="1">
          <a:blip r:embed="rId2">
            <a:alphaModFix/>
          </a:blip>
          <a:srcRect b="0" l="0" r="0" t="0"/>
          <a:stretch/>
        </p:blipFill>
        <p:spPr>
          <a:xfrm>
            <a:off x="446484" y="537486"/>
            <a:ext cx="1991321" cy="214313"/>
          </a:xfrm>
          <a:prstGeom prst="rect">
            <a:avLst/>
          </a:prstGeom>
          <a:noFill/>
          <a:ln>
            <a:noFill/>
          </a:ln>
        </p:spPr>
      </p:pic>
      <p:sp>
        <p:nvSpPr>
          <p:cNvPr id="81" name="Shape 81"/>
          <p:cNvSpPr txBox="1"/>
          <p:nvPr>
            <p:ph idx="1" type="body"/>
          </p:nvPr>
        </p:nvSpPr>
        <p:spPr>
          <a:xfrm>
            <a:off x="446484" y="4069504"/>
            <a:ext cx="8251032" cy="608773"/>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2" name="Shape 82"/>
          <p:cNvSpPr txBox="1"/>
          <p:nvPr>
            <p:ph idx="2" type="body"/>
          </p:nvPr>
        </p:nvSpPr>
        <p:spPr>
          <a:xfrm>
            <a:off x="446484" y="1109762"/>
            <a:ext cx="8251032" cy="2621447"/>
          </a:xfrm>
          <a:prstGeom prst="rect">
            <a:avLst/>
          </a:prstGeom>
          <a:noFill/>
          <a:ln>
            <a:noFill/>
          </a:ln>
        </p:spPr>
        <p:txBody>
          <a:bodyPr anchorCtr="0" anchor="t" bIns="89350" lIns="89350" spcFirstLastPara="1" rIns="89350" wrap="square" tIns="89350"/>
          <a:lstStyle>
            <a:lvl1pPr indent="-228600" lvl="0" marL="457200" marR="0" rtl="0" algn="l">
              <a:lnSpc>
                <a:spcPct val="116279"/>
              </a:lnSpc>
              <a:spcBef>
                <a:spcPts val="0"/>
              </a:spcBef>
              <a:spcAft>
                <a:spcPts val="0"/>
              </a:spcAft>
              <a:buClr>
                <a:srgbClr val="FFFFFF"/>
              </a:buClr>
              <a:buSzPts val="8400"/>
              <a:buFont typeface="Arial"/>
              <a:buNone/>
              <a:defRPr b="1" i="0" sz="8400" u="none" cap="none" strike="noStrike">
                <a:solidFill>
                  <a:srgbClr val="FFFFFF"/>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3" name="Shape 83"/>
          <p:cNvSpPr txBox="1"/>
          <p:nvPr>
            <p:ph idx="12" type="sldNum"/>
          </p:nvPr>
        </p:nvSpPr>
        <p:spPr>
          <a:xfrm>
            <a:off x="486487" y="4835908"/>
            <a:ext cx="217791" cy="215163"/>
          </a:xfrm>
          <a:prstGeom prst="rect">
            <a:avLst/>
          </a:prstGeom>
          <a:noFill/>
          <a:ln>
            <a:noFill/>
          </a:ln>
        </p:spPr>
        <p:txBody>
          <a:bodyPr anchorCtr="0" anchor="ctr" bIns="26775" lIns="26775" spcFirstLastPara="1" rIns="26775" wrap="square" tIns="26775">
            <a:noAutofit/>
          </a:bodyPr>
          <a:lstStyle>
            <a:lvl1pPr indent="0" lvl="0"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900">
              <a:solidFill>
                <a:srgbClr val="888888"/>
              </a:solidFill>
              <a:latin typeface="Gill Sans"/>
              <a:ea typeface="Gill Sans"/>
              <a:cs typeface="Gill Sans"/>
              <a:sym typeface="Gill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84" name="Shape 84"/>
        <p:cNvGrpSpPr/>
        <p:nvPr/>
      </p:nvGrpSpPr>
      <p:grpSpPr>
        <a:xfrm>
          <a:off x="0" y="0"/>
          <a:ext cx="0" cy="0"/>
          <a:chOff x="0" y="0"/>
          <a:chExt cx="0" cy="0"/>
        </a:xfrm>
      </p:grpSpPr>
      <p:cxnSp>
        <p:nvCxnSpPr>
          <p:cNvPr id="85" name="Shape 85"/>
          <p:cNvCxnSpPr/>
          <p:nvPr/>
        </p:nvCxnSpPr>
        <p:spPr>
          <a:xfrm>
            <a:off x="448202" y="448067"/>
            <a:ext cx="8250696" cy="10"/>
          </a:xfrm>
          <a:prstGeom prst="straightConnector1">
            <a:avLst/>
          </a:prstGeom>
          <a:noFill/>
          <a:ln cap="flat" cmpd="sng" w="9525">
            <a:solidFill>
              <a:srgbClr val="FFFFFF"/>
            </a:solidFill>
            <a:prstDash val="solid"/>
            <a:miter lim="400000"/>
            <a:headEnd len="sm" w="sm" type="none"/>
            <a:tailEnd len="sm" w="sm" type="none"/>
          </a:ln>
        </p:spPr>
      </p:cxnSp>
      <p:cxnSp>
        <p:nvCxnSpPr>
          <p:cNvPr id="86" name="Shape 86"/>
          <p:cNvCxnSpPr/>
          <p:nvPr/>
        </p:nvCxnSpPr>
        <p:spPr>
          <a:xfrm>
            <a:off x="448202" y="859390"/>
            <a:ext cx="8250696" cy="10"/>
          </a:xfrm>
          <a:prstGeom prst="straightConnector1">
            <a:avLst/>
          </a:prstGeom>
          <a:noFill/>
          <a:ln cap="flat" cmpd="sng" w="9525">
            <a:solidFill>
              <a:srgbClr val="FFFFFF"/>
            </a:solidFill>
            <a:prstDash val="solid"/>
            <a:miter lim="400000"/>
            <a:headEnd len="sm" w="sm" type="none"/>
            <a:tailEnd len="sm" w="sm" type="none"/>
          </a:ln>
        </p:spPr>
      </p:cxnSp>
      <p:sp>
        <p:nvSpPr>
          <p:cNvPr id="87" name="Shape 87"/>
          <p:cNvSpPr txBox="1"/>
          <p:nvPr>
            <p:ph idx="1" type="body"/>
          </p:nvPr>
        </p:nvSpPr>
        <p:spPr>
          <a:xfrm>
            <a:off x="448202" y="519602"/>
            <a:ext cx="7143461" cy="304022"/>
          </a:xfrm>
          <a:prstGeom prst="rect">
            <a:avLst/>
          </a:prstGeom>
          <a:noFill/>
          <a:ln>
            <a:noFill/>
          </a:ln>
        </p:spPr>
        <p:txBody>
          <a:bodyPr anchorCtr="0" anchor="t" bIns="89350" lIns="89350" spcFirstLastPara="1" rIns="89350" wrap="square" tIns="89350"/>
          <a:lstStyle>
            <a:lvl1pPr indent="-311150" lvl="0" marL="4572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1pPr>
            <a:lvl2pPr indent="-311150" lvl="1" marL="9144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2pPr>
            <a:lvl3pPr indent="-311150" lvl="2" marL="13716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3pPr>
            <a:lvl4pPr indent="-311150" lvl="3" marL="18288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4pPr>
            <a:lvl5pPr indent="-311150" lvl="4" marL="22860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8" name="Shape 88"/>
          <p:cNvSpPr txBox="1"/>
          <p:nvPr>
            <p:ph idx="2" type="body"/>
          </p:nvPr>
        </p:nvSpPr>
        <p:spPr>
          <a:xfrm>
            <a:off x="448202" y="1038227"/>
            <a:ext cx="8250696" cy="1043369"/>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9" name="Shape 89"/>
          <p:cNvSpPr txBox="1"/>
          <p:nvPr>
            <p:ph idx="12" type="sldNum"/>
          </p:nvPr>
        </p:nvSpPr>
        <p:spPr>
          <a:xfrm>
            <a:off x="8425047" y="528740"/>
            <a:ext cx="278492" cy="285747"/>
          </a:xfrm>
          <a:prstGeom prst="rect">
            <a:avLst/>
          </a:prstGeom>
          <a:noFill/>
          <a:ln>
            <a:noFill/>
          </a:ln>
        </p:spPr>
        <p:txBody>
          <a:bodyPr anchorCtr="0" anchor="ctr" bIns="0" lIns="0" spcFirstLastPara="1" rIns="0" wrap="square" tIns="0">
            <a:noAutofit/>
          </a:bodyPr>
          <a:lstStyle>
            <a:lvl1pPr indent="0" lvl="0"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p:spTree>
      <p:nvGrpSpPr>
        <p:cNvPr id="90" name="Shape 90"/>
        <p:cNvGrpSpPr/>
        <p:nvPr/>
      </p:nvGrpSpPr>
      <p:grpSpPr>
        <a:xfrm>
          <a:off x="0" y="0"/>
          <a:ext cx="0" cy="0"/>
          <a:chOff x="0" y="0"/>
          <a:chExt cx="0" cy="0"/>
        </a:xfrm>
      </p:grpSpPr>
      <p:cxnSp>
        <p:nvCxnSpPr>
          <p:cNvPr id="91" name="Shape 91"/>
          <p:cNvCxnSpPr/>
          <p:nvPr/>
        </p:nvCxnSpPr>
        <p:spPr>
          <a:xfrm>
            <a:off x="446484" y="448067"/>
            <a:ext cx="8251032" cy="12"/>
          </a:xfrm>
          <a:prstGeom prst="straightConnector1">
            <a:avLst/>
          </a:prstGeom>
          <a:noFill/>
          <a:ln cap="flat" cmpd="sng" w="9525">
            <a:solidFill>
              <a:srgbClr val="000000"/>
            </a:solidFill>
            <a:prstDash val="solid"/>
            <a:miter lim="400000"/>
            <a:headEnd len="sm" w="sm" type="none"/>
            <a:tailEnd len="sm" w="sm" type="none"/>
          </a:ln>
        </p:spPr>
      </p:cxnSp>
      <p:cxnSp>
        <p:nvCxnSpPr>
          <p:cNvPr id="92" name="Shape 92"/>
          <p:cNvCxnSpPr/>
          <p:nvPr/>
        </p:nvCxnSpPr>
        <p:spPr>
          <a:xfrm>
            <a:off x="446484" y="859391"/>
            <a:ext cx="8251032" cy="11"/>
          </a:xfrm>
          <a:prstGeom prst="straightConnector1">
            <a:avLst/>
          </a:prstGeom>
          <a:noFill/>
          <a:ln cap="flat" cmpd="sng" w="9525">
            <a:solidFill>
              <a:srgbClr val="000000"/>
            </a:solidFill>
            <a:prstDash val="solid"/>
            <a:miter lim="400000"/>
            <a:headEnd len="sm" w="sm" type="none"/>
            <a:tailEnd len="sm" w="sm" type="none"/>
          </a:ln>
        </p:spPr>
      </p:cxnSp>
      <p:sp>
        <p:nvSpPr>
          <p:cNvPr id="93" name="Shape 93"/>
          <p:cNvSpPr txBox="1"/>
          <p:nvPr>
            <p:ph idx="1" type="body"/>
          </p:nvPr>
        </p:nvSpPr>
        <p:spPr>
          <a:xfrm>
            <a:off x="446484" y="519601"/>
            <a:ext cx="5429250" cy="304023"/>
          </a:xfrm>
          <a:prstGeom prst="rect">
            <a:avLst/>
          </a:prstGeom>
          <a:noFill/>
          <a:ln>
            <a:noFill/>
          </a:ln>
        </p:spPr>
        <p:txBody>
          <a:bodyPr anchorCtr="0" anchor="t" bIns="89350" lIns="89350" spcFirstLastPara="1" rIns="89350" wrap="square" tIns="89350"/>
          <a:lstStyle>
            <a:lvl1pPr indent="-228600" lvl="0" marL="457200" marR="0" rtl="0" algn="l">
              <a:lnSpc>
                <a:spcPct val="104545"/>
              </a:lnSpc>
              <a:spcBef>
                <a:spcPts val="0"/>
              </a:spcBef>
              <a:spcAft>
                <a:spcPts val="0"/>
              </a:spcAft>
              <a:buClr>
                <a:srgbClr val="000000"/>
              </a:buClr>
              <a:buSzPts val="2200"/>
              <a:buFont typeface="Arial"/>
              <a:buNone/>
              <a:defRPr b="1" i="0" sz="22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4" name="Shape 94"/>
          <p:cNvSpPr txBox="1"/>
          <p:nvPr>
            <p:ph type="title"/>
          </p:nvPr>
        </p:nvSpPr>
        <p:spPr>
          <a:xfrm>
            <a:off x="446484" y="1038227"/>
            <a:ext cx="8251032" cy="500743"/>
          </a:xfrm>
          <a:prstGeom prst="rect">
            <a:avLst/>
          </a:prstGeom>
          <a:noFill/>
          <a:ln>
            <a:noFill/>
          </a:ln>
        </p:spPr>
        <p:txBody>
          <a:bodyPr anchorCtr="0" anchor="t" bIns="89350" lIns="89350" spcFirstLastPara="1" rIns="89350" wrap="square" tIns="89350"/>
          <a:lstStyle>
            <a:lvl1pPr lvl="0" marR="0" rtl="0" algn="l">
              <a:lnSpc>
                <a:spcPct val="94736"/>
              </a:lnSpc>
              <a:spcBef>
                <a:spcPts val="0"/>
              </a:spcBef>
              <a:spcAft>
                <a:spcPts val="0"/>
              </a:spcAft>
              <a:buClr>
                <a:srgbClr val="000000"/>
              </a:buClr>
              <a:buSzPts val="3700"/>
              <a:buFont typeface="Helvetica Neue"/>
              <a:buNone/>
              <a:defRPr b="1" i="0" sz="37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5" name="Shape 95"/>
          <p:cNvSpPr txBox="1"/>
          <p:nvPr>
            <p:ph idx="2" type="body"/>
          </p:nvPr>
        </p:nvSpPr>
        <p:spPr>
          <a:xfrm>
            <a:off x="444414" y="1699922"/>
            <a:ext cx="8251033" cy="2682547"/>
          </a:xfrm>
          <a:prstGeom prst="rect">
            <a:avLst/>
          </a:prstGeom>
          <a:noFill/>
          <a:ln>
            <a:noFill/>
          </a:ln>
        </p:spPr>
        <p:txBody>
          <a:bodyPr anchorCtr="0" anchor="t" bIns="89350" lIns="89350" spcFirstLastPara="1" rIns="89350" wrap="square" tIns="89350"/>
          <a:lstStyle>
            <a:lvl1pPr indent="-228600" lvl="0" marL="457200" marR="0" rtl="0" algn="l">
              <a:lnSpc>
                <a:spcPct val="100000"/>
              </a:lnSpc>
              <a:spcBef>
                <a:spcPts val="700"/>
              </a:spcBef>
              <a:spcAft>
                <a:spcPts val="0"/>
              </a:spcAft>
              <a:buClr>
                <a:srgbClr val="000000"/>
              </a:buClr>
              <a:buSzPts val="2000"/>
              <a:buFont typeface="Arial"/>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6" name="Shape 96"/>
          <p:cNvSpPr txBox="1"/>
          <p:nvPr>
            <p:ph idx="12" type="sldNum"/>
          </p:nvPr>
        </p:nvSpPr>
        <p:spPr>
          <a:xfrm>
            <a:off x="8447484" y="525684"/>
            <a:ext cx="316017" cy="291858"/>
          </a:xfrm>
          <a:prstGeom prst="rect">
            <a:avLst/>
          </a:prstGeom>
          <a:noFill/>
          <a:ln>
            <a:noFill/>
          </a:ln>
        </p:spPr>
        <p:txBody>
          <a:bodyPr anchorCtr="0" anchor="ctr" bIns="0" lIns="0" spcFirstLastPara="1" rIns="0" wrap="square" tIns="0">
            <a:noAutofit/>
          </a:bodyPr>
          <a:lstStyle>
            <a:lvl1pPr indent="0" lvl="0"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1pPr>
            <a:lvl2pPr indent="0" lvl="1"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2pPr>
            <a:lvl3pPr indent="0" lvl="2"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3pPr>
            <a:lvl4pPr indent="0" lvl="3"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4pPr>
            <a:lvl5pPr indent="0" lvl="4"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5pPr>
            <a:lvl6pPr indent="0" lvl="5"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6pPr>
            <a:lvl7pPr indent="0" lvl="6"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7pPr>
            <a:lvl8pPr indent="0" lvl="7"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8pPr>
            <a:lvl9pPr indent="0" lvl="8"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showMasterSp="0">
  <p:cSld name="Text Slide 2">
    <p:spTree>
      <p:nvGrpSpPr>
        <p:cNvPr id="97" name="Shape 97"/>
        <p:cNvGrpSpPr/>
        <p:nvPr/>
      </p:nvGrpSpPr>
      <p:grpSpPr>
        <a:xfrm>
          <a:off x="0" y="0"/>
          <a:ext cx="0" cy="0"/>
          <a:chOff x="0" y="0"/>
          <a:chExt cx="0" cy="0"/>
        </a:xfrm>
      </p:grpSpPr>
      <p:cxnSp>
        <p:nvCxnSpPr>
          <p:cNvPr id="98" name="Shape 98"/>
          <p:cNvCxnSpPr/>
          <p:nvPr/>
        </p:nvCxnSpPr>
        <p:spPr>
          <a:xfrm>
            <a:off x="448220" y="477563"/>
            <a:ext cx="8250660" cy="1"/>
          </a:xfrm>
          <a:prstGeom prst="straightConnector1">
            <a:avLst/>
          </a:prstGeom>
          <a:noFill/>
          <a:ln cap="flat" cmpd="sng" w="9525">
            <a:solidFill>
              <a:srgbClr val="000000"/>
            </a:solidFill>
            <a:prstDash val="solid"/>
            <a:miter lim="8000"/>
            <a:headEnd len="sm" w="sm" type="none"/>
            <a:tailEnd len="sm" w="sm" type="none"/>
          </a:ln>
        </p:spPr>
      </p:cxnSp>
      <p:cxnSp>
        <p:nvCxnSpPr>
          <p:cNvPr id="99" name="Shape 99"/>
          <p:cNvCxnSpPr/>
          <p:nvPr/>
        </p:nvCxnSpPr>
        <p:spPr>
          <a:xfrm>
            <a:off x="448220" y="888949"/>
            <a:ext cx="8250660" cy="1"/>
          </a:xfrm>
          <a:prstGeom prst="straightConnector1">
            <a:avLst/>
          </a:prstGeom>
          <a:noFill/>
          <a:ln cap="flat" cmpd="sng" w="9525">
            <a:solidFill>
              <a:srgbClr val="000000"/>
            </a:solidFill>
            <a:prstDash val="solid"/>
            <a:miter lim="8000"/>
            <a:headEnd len="sm" w="sm" type="none"/>
            <a:tailEnd len="sm" w="sm" type="none"/>
          </a:ln>
        </p:spPr>
      </p:cxnSp>
      <p:sp>
        <p:nvSpPr>
          <p:cNvPr id="100" name="Shape 100"/>
          <p:cNvSpPr txBox="1"/>
          <p:nvPr>
            <p:ph type="title"/>
          </p:nvPr>
        </p:nvSpPr>
        <p:spPr>
          <a:xfrm>
            <a:off x="434335" y="1044177"/>
            <a:ext cx="8231988" cy="1102080"/>
          </a:xfrm>
          <a:prstGeom prst="rect">
            <a:avLst/>
          </a:prstGeom>
          <a:noFill/>
          <a:ln>
            <a:noFill/>
          </a:ln>
        </p:spPr>
        <p:txBody>
          <a:bodyPr anchorCtr="0" anchor="t" bIns="89350" lIns="89350" spcFirstLastPara="1" rIns="89350" wrap="square" tIns="89350"/>
          <a:lstStyle>
            <a:lvl1pPr lvl="0" marR="0" rtl="0" algn="l">
              <a:lnSpc>
                <a:spcPct val="92105"/>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01" name="Shape 101"/>
          <p:cNvSpPr txBox="1"/>
          <p:nvPr>
            <p:ph idx="1" type="body"/>
          </p:nvPr>
        </p:nvSpPr>
        <p:spPr>
          <a:xfrm>
            <a:off x="364299" y="485325"/>
            <a:ext cx="6962570" cy="298061"/>
          </a:xfrm>
          <a:prstGeom prst="rect">
            <a:avLst/>
          </a:prstGeom>
          <a:noFill/>
          <a:ln>
            <a:noFill/>
          </a:ln>
        </p:spPr>
        <p:txBody>
          <a:bodyPr anchorCtr="0" anchor="t" bIns="89350" lIns="89350" spcFirstLastPara="1" rIns="89350" wrap="square" tIns="89350"/>
          <a:lstStyle>
            <a:lvl1pPr indent="-228600" lvl="0" marL="457200" marR="0" rtl="0" algn="l">
              <a:lnSpc>
                <a:spcPct val="120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311150" lvl="1" marL="9144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2pPr>
            <a:lvl3pPr indent="-311150" lvl="2" marL="13716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3pPr>
            <a:lvl4pPr indent="-311150" lvl="3" marL="18288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4pPr>
            <a:lvl5pPr indent="-311150" lvl="4" marL="22860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2" name="Shape 102"/>
          <p:cNvSpPr txBox="1"/>
          <p:nvPr>
            <p:ph idx="12" type="sldNum"/>
          </p:nvPr>
        </p:nvSpPr>
        <p:spPr>
          <a:xfrm>
            <a:off x="8408914" y="528740"/>
            <a:ext cx="288416" cy="285746"/>
          </a:xfrm>
          <a:prstGeom prst="rect">
            <a:avLst/>
          </a:prstGeom>
          <a:noFill/>
          <a:ln>
            <a:noFill/>
          </a:ln>
        </p:spPr>
        <p:txBody>
          <a:bodyPr anchorCtr="0" anchor="ctr" bIns="0" lIns="0" spcFirstLastPara="1" rIns="0" wrap="square" tIns="0">
            <a:noAutofit/>
          </a:bodyPr>
          <a:lstStyle>
            <a:lvl1pPr indent="0" lvl="0"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showMasterSp="0">
  <p:cSld name="Text Slide 3">
    <p:spTree>
      <p:nvGrpSpPr>
        <p:cNvPr id="103" name="Shape 103"/>
        <p:cNvGrpSpPr/>
        <p:nvPr/>
      </p:nvGrpSpPr>
      <p:grpSpPr>
        <a:xfrm>
          <a:off x="0" y="0"/>
          <a:ext cx="0" cy="0"/>
          <a:chOff x="0" y="0"/>
          <a:chExt cx="0" cy="0"/>
        </a:xfrm>
      </p:grpSpPr>
      <p:cxnSp>
        <p:nvCxnSpPr>
          <p:cNvPr id="104" name="Shape 104"/>
          <p:cNvCxnSpPr/>
          <p:nvPr/>
        </p:nvCxnSpPr>
        <p:spPr>
          <a:xfrm>
            <a:off x="448220" y="477563"/>
            <a:ext cx="8250660" cy="1"/>
          </a:xfrm>
          <a:prstGeom prst="straightConnector1">
            <a:avLst/>
          </a:prstGeom>
          <a:noFill/>
          <a:ln cap="flat" cmpd="sng" w="9525">
            <a:solidFill>
              <a:srgbClr val="000000"/>
            </a:solidFill>
            <a:prstDash val="solid"/>
            <a:miter lim="8000"/>
            <a:headEnd len="sm" w="sm" type="none"/>
            <a:tailEnd len="sm" w="sm" type="none"/>
          </a:ln>
        </p:spPr>
      </p:cxnSp>
      <p:cxnSp>
        <p:nvCxnSpPr>
          <p:cNvPr id="105" name="Shape 105"/>
          <p:cNvCxnSpPr/>
          <p:nvPr/>
        </p:nvCxnSpPr>
        <p:spPr>
          <a:xfrm>
            <a:off x="448220" y="888949"/>
            <a:ext cx="8250660" cy="1"/>
          </a:xfrm>
          <a:prstGeom prst="straightConnector1">
            <a:avLst/>
          </a:prstGeom>
          <a:noFill/>
          <a:ln cap="flat" cmpd="sng" w="9525">
            <a:solidFill>
              <a:srgbClr val="000000"/>
            </a:solidFill>
            <a:prstDash val="solid"/>
            <a:miter lim="8000"/>
            <a:headEnd len="sm" w="sm" type="none"/>
            <a:tailEnd len="sm" w="sm" type="none"/>
          </a:ln>
        </p:spPr>
      </p:cxnSp>
      <p:sp>
        <p:nvSpPr>
          <p:cNvPr id="106" name="Shape 106"/>
          <p:cNvSpPr txBox="1"/>
          <p:nvPr>
            <p:ph type="title"/>
          </p:nvPr>
        </p:nvSpPr>
        <p:spPr>
          <a:xfrm>
            <a:off x="434335" y="1044177"/>
            <a:ext cx="8231988" cy="1102080"/>
          </a:xfrm>
          <a:prstGeom prst="rect">
            <a:avLst/>
          </a:prstGeom>
          <a:noFill/>
          <a:ln>
            <a:noFill/>
          </a:ln>
        </p:spPr>
        <p:txBody>
          <a:bodyPr anchorCtr="0" anchor="t" bIns="89350" lIns="89350" spcFirstLastPara="1" rIns="89350" wrap="square" tIns="89350"/>
          <a:lstStyle>
            <a:lvl1pPr lvl="0" marR="0" rtl="0" algn="l">
              <a:lnSpc>
                <a:spcPct val="92105"/>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07" name="Shape 107"/>
          <p:cNvSpPr txBox="1"/>
          <p:nvPr>
            <p:ph idx="1" type="body"/>
          </p:nvPr>
        </p:nvSpPr>
        <p:spPr>
          <a:xfrm>
            <a:off x="364299" y="485325"/>
            <a:ext cx="6962570" cy="298061"/>
          </a:xfrm>
          <a:prstGeom prst="rect">
            <a:avLst/>
          </a:prstGeom>
          <a:noFill/>
          <a:ln>
            <a:noFill/>
          </a:ln>
        </p:spPr>
        <p:txBody>
          <a:bodyPr anchorCtr="0" anchor="t" bIns="89350" lIns="89350" spcFirstLastPara="1" rIns="89350" wrap="square" tIns="89350"/>
          <a:lstStyle>
            <a:lvl1pPr indent="-228600" lvl="0" marL="457200" marR="0" rtl="0" algn="l">
              <a:lnSpc>
                <a:spcPct val="120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311150" lvl="1" marL="9144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2pPr>
            <a:lvl3pPr indent="-311150" lvl="2" marL="13716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3pPr>
            <a:lvl4pPr indent="-311150" lvl="3" marL="18288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4pPr>
            <a:lvl5pPr indent="-311150" lvl="4" marL="22860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8" name="Shape 108"/>
          <p:cNvSpPr txBox="1"/>
          <p:nvPr>
            <p:ph idx="12" type="sldNum"/>
          </p:nvPr>
        </p:nvSpPr>
        <p:spPr>
          <a:xfrm>
            <a:off x="8408914" y="528740"/>
            <a:ext cx="288416" cy="285746"/>
          </a:xfrm>
          <a:prstGeom prst="rect">
            <a:avLst/>
          </a:prstGeom>
          <a:noFill/>
          <a:ln>
            <a:noFill/>
          </a:ln>
        </p:spPr>
        <p:txBody>
          <a:bodyPr anchorCtr="0" anchor="ctr" bIns="0" lIns="0" spcFirstLastPara="1" rIns="0" wrap="square" tIns="0">
            <a:noAutofit/>
          </a:bodyPr>
          <a:lstStyle>
            <a:lvl1pPr indent="0" lvl="0"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showMasterSp="0">
  <p:cSld name="Text Slide 4">
    <p:spTree>
      <p:nvGrpSpPr>
        <p:cNvPr id="109" name="Shape 109"/>
        <p:cNvGrpSpPr/>
        <p:nvPr/>
      </p:nvGrpSpPr>
      <p:grpSpPr>
        <a:xfrm>
          <a:off x="0" y="0"/>
          <a:ext cx="0" cy="0"/>
          <a:chOff x="0" y="0"/>
          <a:chExt cx="0" cy="0"/>
        </a:xfrm>
      </p:grpSpPr>
      <p:cxnSp>
        <p:nvCxnSpPr>
          <p:cNvPr id="110" name="Shape 110"/>
          <p:cNvCxnSpPr/>
          <p:nvPr/>
        </p:nvCxnSpPr>
        <p:spPr>
          <a:xfrm>
            <a:off x="448220" y="477563"/>
            <a:ext cx="8250660" cy="1"/>
          </a:xfrm>
          <a:prstGeom prst="straightConnector1">
            <a:avLst/>
          </a:prstGeom>
          <a:noFill/>
          <a:ln cap="flat" cmpd="sng" w="9525">
            <a:solidFill>
              <a:srgbClr val="000000"/>
            </a:solidFill>
            <a:prstDash val="solid"/>
            <a:miter lim="8000"/>
            <a:headEnd len="sm" w="sm" type="none"/>
            <a:tailEnd len="sm" w="sm" type="none"/>
          </a:ln>
        </p:spPr>
      </p:cxnSp>
      <p:cxnSp>
        <p:nvCxnSpPr>
          <p:cNvPr id="111" name="Shape 111"/>
          <p:cNvCxnSpPr/>
          <p:nvPr/>
        </p:nvCxnSpPr>
        <p:spPr>
          <a:xfrm>
            <a:off x="448220" y="888949"/>
            <a:ext cx="8250660" cy="1"/>
          </a:xfrm>
          <a:prstGeom prst="straightConnector1">
            <a:avLst/>
          </a:prstGeom>
          <a:noFill/>
          <a:ln cap="flat" cmpd="sng" w="9525">
            <a:solidFill>
              <a:srgbClr val="000000"/>
            </a:solidFill>
            <a:prstDash val="solid"/>
            <a:miter lim="8000"/>
            <a:headEnd len="sm" w="sm" type="none"/>
            <a:tailEnd len="sm" w="sm" type="none"/>
          </a:ln>
        </p:spPr>
      </p:cxnSp>
      <p:sp>
        <p:nvSpPr>
          <p:cNvPr id="112" name="Shape 112"/>
          <p:cNvSpPr txBox="1"/>
          <p:nvPr>
            <p:ph type="title"/>
          </p:nvPr>
        </p:nvSpPr>
        <p:spPr>
          <a:xfrm>
            <a:off x="434335" y="1044177"/>
            <a:ext cx="8231988" cy="1102080"/>
          </a:xfrm>
          <a:prstGeom prst="rect">
            <a:avLst/>
          </a:prstGeom>
          <a:noFill/>
          <a:ln>
            <a:noFill/>
          </a:ln>
        </p:spPr>
        <p:txBody>
          <a:bodyPr anchorCtr="0" anchor="ctr" bIns="89350" lIns="89350" spcFirstLastPara="1" rIns="89350" wrap="square" tIns="89350"/>
          <a:lstStyle>
            <a:lvl1pPr lvl="0" marR="0" rtl="0" algn="l">
              <a:lnSpc>
                <a:spcPct val="92105"/>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13" name="Shape 113"/>
          <p:cNvSpPr txBox="1"/>
          <p:nvPr>
            <p:ph idx="1" type="body"/>
          </p:nvPr>
        </p:nvSpPr>
        <p:spPr>
          <a:xfrm>
            <a:off x="364299" y="485325"/>
            <a:ext cx="6962570" cy="298061"/>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55600" lvl="1" marL="9144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55600" lvl="3" marL="18288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14" name="Shape 114"/>
          <p:cNvSpPr txBox="1"/>
          <p:nvPr>
            <p:ph idx="12" type="sldNum"/>
          </p:nvPr>
        </p:nvSpPr>
        <p:spPr>
          <a:xfrm>
            <a:off x="8315745" y="4802664"/>
            <a:ext cx="200995" cy="201268"/>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2">
    <p:bg>
      <p:bgPr>
        <a:solidFill>
          <a:srgbClr val="1EC9C6"/>
        </a:solidFill>
      </p:bgPr>
    </p:bg>
    <p:spTree>
      <p:nvGrpSpPr>
        <p:cNvPr id="115" name="Shape 115"/>
        <p:cNvGrpSpPr/>
        <p:nvPr/>
      </p:nvGrpSpPr>
      <p:grpSpPr>
        <a:xfrm>
          <a:off x="0" y="0"/>
          <a:ext cx="0" cy="0"/>
          <a:chOff x="0" y="0"/>
          <a:chExt cx="0" cy="0"/>
        </a:xfrm>
      </p:grpSpPr>
      <p:cxnSp>
        <p:nvCxnSpPr>
          <p:cNvPr id="116" name="Shape 116"/>
          <p:cNvCxnSpPr/>
          <p:nvPr/>
        </p:nvCxnSpPr>
        <p:spPr>
          <a:xfrm>
            <a:off x="446484" y="448067"/>
            <a:ext cx="8251032" cy="12"/>
          </a:xfrm>
          <a:prstGeom prst="straightConnector1">
            <a:avLst/>
          </a:prstGeom>
          <a:noFill/>
          <a:ln cap="flat" cmpd="sng" w="9525">
            <a:solidFill>
              <a:srgbClr val="FFFFFF"/>
            </a:solidFill>
            <a:prstDash val="solid"/>
            <a:miter lim="400000"/>
            <a:headEnd len="sm" w="sm" type="none"/>
            <a:tailEnd len="sm" w="sm" type="none"/>
          </a:ln>
        </p:spPr>
      </p:cxnSp>
      <p:cxnSp>
        <p:nvCxnSpPr>
          <p:cNvPr id="117" name="Shape 117"/>
          <p:cNvCxnSpPr/>
          <p:nvPr/>
        </p:nvCxnSpPr>
        <p:spPr>
          <a:xfrm>
            <a:off x="446484" y="859391"/>
            <a:ext cx="8251032" cy="11"/>
          </a:xfrm>
          <a:prstGeom prst="straightConnector1">
            <a:avLst/>
          </a:prstGeom>
          <a:noFill/>
          <a:ln cap="flat" cmpd="sng" w="9525">
            <a:solidFill>
              <a:srgbClr val="FFFFFF"/>
            </a:solidFill>
            <a:prstDash val="solid"/>
            <a:miter lim="400000"/>
            <a:headEnd len="sm" w="sm" type="none"/>
            <a:tailEnd len="sm" w="sm" type="none"/>
          </a:ln>
        </p:spPr>
      </p:cxnSp>
      <p:sp>
        <p:nvSpPr>
          <p:cNvPr id="118" name="Shape 118"/>
          <p:cNvSpPr txBox="1"/>
          <p:nvPr>
            <p:ph idx="1" type="body"/>
          </p:nvPr>
        </p:nvSpPr>
        <p:spPr>
          <a:xfrm>
            <a:off x="446484" y="519601"/>
            <a:ext cx="7143751" cy="304023"/>
          </a:xfrm>
          <a:prstGeom prst="rect">
            <a:avLst/>
          </a:prstGeom>
          <a:noFill/>
          <a:ln>
            <a:noFill/>
          </a:ln>
        </p:spPr>
        <p:txBody>
          <a:bodyPr anchorCtr="0" anchor="t" bIns="89350" lIns="89350" spcFirstLastPara="1" rIns="89350" wrap="square" tIns="89350"/>
          <a:lstStyle>
            <a:lvl1pPr indent="-228600" lvl="0" marL="457200" marR="0" rtl="0" algn="l">
              <a:lnSpc>
                <a:spcPct val="104545"/>
              </a:lnSpc>
              <a:spcBef>
                <a:spcPts val="0"/>
              </a:spcBef>
              <a:spcAft>
                <a:spcPts val="0"/>
              </a:spcAft>
              <a:buClr>
                <a:srgbClr val="000000"/>
              </a:buClr>
              <a:buSzPts val="2200"/>
              <a:buFont typeface="Arial"/>
              <a:buNone/>
              <a:defRPr b="1" i="0" sz="22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19" name="Shape 119"/>
          <p:cNvSpPr txBox="1"/>
          <p:nvPr>
            <p:ph idx="2" type="body"/>
          </p:nvPr>
        </p:nvSpPr>
        <p:spPr>
          <a:xfrm>
            <a:off x="446484" y="1038227"/>
            <a:ext cx="8251032" cy="1952473"/>
          </a:xfrm>
          <a:prstGeom prst="rect">
            <a:avLst/>
          </a:prstGeom>
          <a:noFill/>
          <a:ln>
            <a:noFill/>
          </a:ln>
        </p:spPr>
        <p:txBody>
          <a:bodyPr anchorCtr="0" anchor="t" bIns="89350" lIns="89350" spcFirstLastPara="1" rIns="89350" wrap="square" tIns="89350"/>
          <a:lstStyle>
            <a:lvl1pPr indent="-228600" lvl="0" marL="457200" marR="0" rtl="0" algn="l">
              <a:lnSpc>
                <a:spcPct val="88372"/>
              </a:lnSpc>
              <a:spcBef>
                <a:spcPts val="0"/>
              </a:spcBef>
              <a:spcAft>
                <a:spcPts val="0"/>
              </a:spcAft>
              <a:buClr>
                <a:srgbClr val="FFFFFF"/>
              </a:buClr>
              <a:buSzPts val="8400"/>
              <a:buFont typeface="Arial"/>
              <a:buNone/>
              <a:defRPr b="1" i="0" sz="8400" u="none" cap="none" strike="noStrike">
                <a:solidFill>
                  <a:srgbClr val="FFFFFF"/>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20" name="Shape 120"/>
          <p:cNvSpPr txBox="1"/>
          <p:nvPr>
            <p:ph idx="12" type="sldNum"/>
          </p:nvPr>
        </p:nvSpPr>
        <p:spPr>
          <a:xfrm>
            <a:off x="8397056" y="525684"/>
            <a:ext cx="305099" cy="291858"/>
          </a:xfrm>
          <a:prstGeom prst="rect">
            <a:avLst/>
          </a:prstGeom>
          <a:noFill/>
          <a:ln>
            <a:noFill/>
          </a:ln>
        </p:spPr>
        <p:txBody>
          <a:bodyPr anchorCtr="0" anchor="ctr" bIns="0" lIns="0" spcFirstLastPara="1" rIns="0" wrap="square" tIns="0">
            <a:noAutofit/>
          </a:bodyPr>
          <a:lstStyle>
            <a:lvl1pPr indent="0" lvl="0"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1pPr>
            <a:lvl2pPr indent="0" lvl="1"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2pPr>
            <a:lvl3pPr indent="0" lvl="2"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3pPr>
            <a:lvl4pPr indent="0" lvl="3"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4pPr>
            <a:lvl5pPr indent="0" lvl="4"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5pPr>
            <a:lvl6pPr indent="0" lvl="5"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6pPr>
            <a:lvl7pPr indent="0" lvl="6"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7pPr>
            <a:lvl8pPr indent="0" lvl="7"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8pPr>
            <a:lvl9pPr indent="0" lvl="8"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121" name="Shape 121"/>
        <p:cNvGrpSpPr/>
        <p:nvPr/>
      </p:nvGrpSpPr>
      <p:grpSpPr>
        <a:xfrm>
          <a:off x="0" y="0"/>
          <a:ext cx="0" cy="0"/>
          <a:chOff x="0" y="0"/>
          <a:chExt cx="0" cy="0"/>
        </a:xfrm>
      </p:grpSpPr>
      <p:cxnSp>
        <p:nvCxnSpPr>
          <p:cNvPr id="122" name="Shape 122"/>
          <p:cNvCxnSpPr/>
          <p:nvPr/>
        </p:nvCxnSpPr>
        <p:spPr>
          <a:xfrm>
            <a:off x="446484" y="448067"/>
            <a:ext cx="8251032" cy="12"/>
          </a:xfrm>
          <a:prstGeom prst="straightConnector1">
            <a:avLst/>
          </a:prstGeom>
          <a:noFill/>
          <a:ln cap="flat" cmpd="sng" w="9525">
            <a:solidFill>
              <a:srgbClr val="FFFFFF"/>
            </a:solidFill>
            <a:prstDash val="solid"/>
            <a:miter lim="400000"/>
            <a:headEnd len="sm" w="sm" type="none"/>
            <a:tailEnd len="sm" w="sm" type="none"/>
          </a:ln>
        </p:spPr>
      </p:cxnSp>
      <p:cxnSp>
        <p:nvCxnSpPr>
          <p:cNvPr id="123" name="Shape 123"/>
          <p:cNvCxnSpPr/>
          <p:nvPr/>
        </p:nvCxnSpPr>
        <p:spPr>
          <a:xfrm>
            <a:off x="446484" y="859391"/>
            <a:ext cx="8251032" cy="11"/>
          </a:xfrm>
          <a:prstGeom prst="straightConnector1">
            <a:avLst/>
          </a:prstGeom>
          <a:noFill/>
          <a:ln cap="flat" cmpd="sng" w="9525">
            <a:solidFill>
              <a:srgbClr val="FFFFFF"/>
            </a:solidFill>
            <a:prstDash val="solid"/>
            <a:miter lim="400000"/>
            <a:headEnd len="sm" w="sm" type="none"/>
            <a:tailEnd len="sm" w="sm" type="none"/>
          </a:ln>
        </p:spPr>
      </p:cxnSp>
      <p:sp>
        <p:nvSpPr>
          <p:cNvPr id="124" name="Shape 124"/>
          <p:cNvSpPr/>
          <p:nvPr/>
        </p:nvSpPr>
        <p:spPr>
          <a:xfrm>
            <a:off x="446484" y="1038227"/>
            <a:ext cx="8251032" cy="1031186"/>
          </a:xfrm>
          <a:prstGeom prst="rect">
            <a:avLst/>
          </a:prstGeom>
          <a:noFill/>
          <a:ln>
            <a:noFill/>
          </a:ln>
        </p:spPr>
        <p:txBody>
          <a:bodyPr anchorCtr="0" anchor="t" bIns="0" lIns="0" spcFirstLastPara="1" rIns="0" wrap="square" tIns="0">
            <a:noAutofit/>
          </a:bodyPr>
          <a:lstStyle/>
          <a:p>
            <a:pPr indent="0" lvl="0" marL="0" marR="0" rtl="0" algn="l">
              <a:lnSpc>
                <a:spcPct val="88372"/>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Q&amp;A</a:t>
            </a:r>
            <a:endParaRPr sz="1400"/>
          </a:p>
        </p:txBody>
      </p:sp>
      <p:sp>
        <p:nvSpPr>
          <p:cNvPr id="125" name="Shape 125"/>
          <p:cNvSpPr txBox="1"/>
          <p:nvPr>
            <p:ph idx="1" type="body"/>
          </p:nvPr>
        </p:nvSpPr>
        <p:spPr>
          <a:xfrm>
            <a:off x="446484" y="519601"/>
            <a:ext cx="7143751" cy="304023"/>
          </a:xfrm>
          <a:prstGeom prst="rect">
            <a:avLst/>
          </a:prstGeom>
          <a:noFill/>
          <a:ln>
            <a:noFill/>
          </a:ln>
        </p:spPr>
        <p:txBody>
          <a:bodyPr anchorCtr="0" anchor="t" bIns="89350" lIns="89350" spcFirstLastPara="1" rIns="89350" wrap="square" tIns="89350"/>
          <a:lstStyle>
            <a:lvl1pPr indent="-228600" lvl="0" marL="457200" marR="0" rtl="0" algn="l">
              <a:lnSpc>
                <a:spcPct val="104545"/>
              </a:lnSpc>
              <a:spcBef>
                <a:spcPts val="0"/>
              </a:spcBef>
              <a:spcAft>
                <a:spcPts val="0"/>
              </a:spcAft>
              <a:buClr>
                <a:srgbClr val="000000"/>
              </a:buClr>
              <a:buSzPts val="2200"/>
              <a:buFont typeface="Arial"/>
              <a:buNone/>
              <a:defRPr b="1" i="0" sz="22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26" name="Shape 126"/>
          <p:cNvSpPr txBox="1"/>
          <p:nvPr>
            <p:ph idx="12" type="sldNum"/>
          </p:nvPr>
        </p:nvSpPr>
        <p:spPr>
          <a:xfrm>
            <a:off x="8397056" y="525684"/>
            <a:ext cx="305099" cy="291858"/>
          </a:xfrm>
          <a:prstGeom prst="rect">
            <a:avLst/>
          </a:prstGeom>
          <a:noFill/>
          <a:ln>
            <a:noFill/>
          </a:ln>
        </p:spPr>
        <p:txBody>
          <a:bodyPr anchorCtr="0" anchor="ctr" bIns="0" lIns="0" spcFirstLastPara="1" rIns="0" wrap="square" tIns="0">
            <a:noAutofit/>
          </a:bodyPr>
          <a:lstStyle>
            <a:lvl1pPr indent="0" lvl="0"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1pPr>
            <a:lvl2pPr indent="0" lvl="1"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2pPr>
            <a:lvl3pPr indent="0" lvl="2"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3pPr>
            <a:lvl4pPr indent="0" lvl="3"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4pPr>
            <a:lvl5pPr indent="0" lvl="4"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5pPr>
            <a:lvl6pPr indent="0" lvl="5"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6pPr>
            <a:lvl7pPr indent="0" lvl="6"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7pPr>
            <a:lvl8pPr indent="0" lvl="7"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8pPr>
            <a:lvl9pPr indent="0" lvl="8"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2">
    <p:spTree>
      <p:nvGrpSpPr>
        <p:cNvPr id="127" name="Shape 127"/>
        <p:cNvGrpSpPr/>
        <p:nvPr/>
      </p:nvGrpSpPr>
      <p:grpSpPr>
        <a:xfrm>
          <a:off x="0" y="0"/>
          <a:ext cx="0" cy="0"/>
          <a:chOff x="0" y="0"/>
          <a:chExt cx="0" cy="0"/>
        </a:xfrm>
      </p:grpSpPr>
      <p:cxnSp>
        <p:nvCxnSpPr>
          <p:cNvPr id="128" name="Shape 128"/>
          <p:cNvCxnSpPr/>
          <p:nvPr/>
        </p:nvCxnSpPr>
        <p:spPr>
          <a:xfrm>
            <a:off x="448201" y="448067"/>
            <a:ext cx="8250587" cy="1"/>
          </a:xfrm>
          <a:prstGeom prst="straightConnector1">
            <a:avLst/>
          </a:prstGeom>
          <a:noFill/>
          <a:ln cap="flat" cmpd="sng" w="9525">
            <a:solidFill>
              <a:srgbClr val="000000"/>
            </a:solidFill>
            <a:prstDash val="solid"/>
            <a:round/>
            <a:headEnd len="sm" w="sm" type="none"/>
            <a:tailEnd len="sm" w="sm" type="none"/>
          </a:ln>
        </p:spPr>
      </p:cxnSp>
      <p:cxnSp>
        <p:nvCxnSpPr>
          <p:cNvPr id="129" name="Shape 129"/>
          <p:cNvCxnSpPr/>
          <p:nvPr/>
        </p:nvCxnSpPr>
        <p:spPr>
          <a:xfrm>
            <a:off x="448201" y="859391"/>
            <a:ext cx="8250587" cy="1"/>
          </a:xfrm>
          <a:prstGeom prst="straightConnector1">
            <a:avLst/>
          </a:prstGeom>
          <a:noFill/>
          <a:ln cap="flat" cmpd="sng" w="9525">
            <a:solidFill>
              <a:srgbClr val="000000"/>
            </a:solidFill>
            <a:prstDash val="solid"/>
            <a:round/>
            <a:headEnd len="sm" w="sm" type="none"/>
            <a:tailEnd len="sm" w="sm" type="none"/>
          </a:ln>
        </p:spPr>
      </p:cxnSp>
      <p:sp>
        <p:nvSpPr>
          <p:cNvPr id="130" name="Shape 130"/>
          <p:cNvSpPr txBox="1"/>
          <p:nvPr>
            <p:ph type="title"/>
          </p:nvPr>
        </p:nvSpPr>
        <p:spPr>
          <a:xfrm>
            <a:off x="448201" y="1038227"/>
            <a:ext cx="8250587" cy="500778"/>
          </a:xfrm>
          <a:prstGeom prst="rect">
            <a:avLst/>
          </a:prstGeom>
          <a:noFill/>
          <a:ln>
            <a:noFill/>
          </a:ln>
        </p:spPr>
        <p:txBody>
          <a:bodyPr anchorCtr="0" anchor="t" bIns="89350" lIns="89350" spcFirstLastPara="1" rIns="89350" wrap="square" tIns="89350"/>
          <a:lstStyle>
            <a:lvl1pPr lvl="0" marR="0" rtl="0" algn="l">
              <a:lnSpc>
                <a:spcPct val="92592"/>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31" name="Shape 131"/>
          <p:cNvSpPr txBox="1"/>
          <p:nvPr>
            <p:ph idx="1" type="body"/>
          </p:nvPr>
        </p:nvSpPr>
        <p:spPr>
          <a:xfrm>
            <a:off x="446131" y="1699921"/>
            <a:ext cx="8250587" cy="2682546"/>
          </a:xfrm>
          <a:prstGeom prst="rect">
            <a:avLst/>
          </a:prstGeom>
          <a:noFill/>
          <a:ln>
            <a:noFill/>
          </a:ln>
        </p:spPr>
        <p:txBody>
          <a:bodyPr anchorCtr="0" anchor="t" bIns="89350" lIns="89350" spcFirstLastPara="1" rIns="89350" wrap="square" tIns="89350"/>
          <a:lstStyle>
            <a:lvl1pPr indent="-228600" lvl="0" marL="45720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279400" lvl="1" marL="914400"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indent="-279400" lvl="2" marL="1371600"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indent="-279400" lvl="3" marL="1828800"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indent="-279400" lvl="4" marL="2286000"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32" name="Shape 132"/>
          <p:cNvSpPr txBox="1"/>
          <p:nvPr>
            <p:ph idx="12" type="sldNum"/>
          </p:nvPr>
        </p:nvSpPr>
        <p:spPr>
          <a:xfrm>
            <a:off x="4419657" y="4627618"/>
            <a:ext cx="2132791" cy="277622"/>
          </a:xfrm>
          <a:prstGeom prst="rect">
            <a:avLst/>
          </a:prstGeom>
          <a:noFill/>
          <a:ln>
            <a:noFill/>
          </a:ln>
        </p:spPr>
        <p:txBody>
          <a:bodyPr anchorCtr="0" anchor="ctr" bIns="0" lIns="0" spcFirstLastPara="1" rIns="0" wrap="square" tIns="0">
            <a:noAutofit/>
          </a:bodyPr>
          <a:lstStyle>
            <a:lvl1pPr indent="0" lvl="0"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Section Slide">
    <p:spTree>
      <p:nvGrpSpPr>
        <p:cNvPr id="133" name="Shape 133"/>
        <p:cNvGrpSpPr/>
        <p:nvPr/>
      </p:nvGrpSpPr>
      <p:grpSpPr>
        <a:xfrm>
          <a:off x="0" y="0"/>
          <a:ext cx="0" cy="0"/>
          <a:chOff x="0" y="0"/>
          <a:chExt cx="0" cy="0"/>
        </a:xfrm>
      </p:grpSpPr>
      <p:sp>
        <p:nvSpPr>
          <p:cNvPr id="134" name="Shape 134"/>
          <p:cNvSpPr txBox="1"/>
          <p:nvPr>
            <p:ph type="title"/>
          </p:nvPr>
        </p:nvSpPr>
        <p:spPr>
          <a:xfrm>
            <a:off x="340361" y="1091683"/>
            <a:ext cx="8231500" cy="2523676"/>
          </a:xfrm>
          <a:prstGeom prst="rect">
            <a:avLst/>
          </a:prstGeom>
          <a:noFill/>
          <a:ln>
            <a:noFill/>
          </a:ln>
        </p:spPr>
        <p:txBody>
          <a:bodyPr anchorCtr="0" anchor="ctr" bIns="89350" lIns="89350" spcFirstLastPara="1" rIns="89350" wrap="square" tIns="89350"/>
          <a:lstStyle>
            <a:lvl1pPr lvl="0" marR="0" rtl="0" algn="l">
              <a:lnSpc>
                <a:spcPct val="70000"/>
              </a:lnSpc>
              <a:spcBef>
                <a:spcPts val="0"/>
              </a:spcBef>
              <a:spcAft>
                <a:spcPts val="0"/>
              </a:spcAft>
              <a:buClr>
                <a:srgbClr val="000000"/>
              </a:buClr>
              <a:buSzPts val="8600"/>
              <a:buFont typeface="Calibri"/>
              <a:buNone/>
              <a:defRPr b="0" i="0" sz="86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35" name="Shape 135"/>
          <p:cNvSpPr txBox="1"/>
          <p:nvPr>
            <p:ph idx="1" type="body"/>
          </p:nvPr>
        </p:nvSpPr>
        <p:spPr>
          <a:xfrm>
            <a:off x="457801" y="3242641"/>
            <a:ext cx="8231500" cy="1754754"/>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36" name="Shape 136"/>
          <p:cNvSpPr txBox="1"/>
          <p:nvPr>
            <p:ph idx="12" type="sldNum"/>
          </p:nvPr>
        </p:nvSpPr>
        <p:spPr>
          <a:xfrm>
            <a:off x="8369167" y="441825"/>
            <a:ext cx="329731" cy="347871"/>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sz="900">
              <a:solidFill>
                <a:srgbClr val="888888"/>
              </a:solidFill>
              <a:latin typeface="Gill Sans"/>
              <a:ea typeface="Gill Sans"/>
              <a:cs typeface="Gill Sans"/>
              <a:sym typeface="Gill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showMasterSp="0">
  <p:cSld name="Section Slide 2">
    <p:bg>
      <p:bgPr>
        <a:solidFill>
          <a:srgbClr val="000000"/>
        </a:solidFill>
      </p:bgPr>
    </p:bg>
    <p:spTree>
      <p:nvGrpSpPr>
        <p:cNvPr id="137" name="Shape 137"/>
        <p:cNvGrpSpPr/>
        <p:nvPr/>
      </p:nvGrpSpPr>
      <p:grpSpPr>
        <a:xfrm>
          <a:off x="0" y="0"/>
          <a:ext cx="0" cy="0"/>
          <a:chOff x="0" y="0"/>
          <a:chExt cx="0" cy="0"/>
        </a:xfrm>
      </p:grpSpPr>
      <p:cxnSp>
        <p:nvCxnSpPr>
          <p:cNvPr id="138" name="Shape 138"/>
          <p:cNvCxnSpPr/>
          <p:nvPr/>
        </p:nvCxnSpPr>
        <p:spPr>
          <a:xfrm>
            <a:off x="446654" y="476767"/>
            <a:ext cx="8253794" cy="1"/>
          </a:xfrm>
          <a:prstGeom prst="straightConnector1">
            <a:avLst/>
          </a:prstGeom>
          <a:noFill/>
          <a:ln cap="flat" cmpd="sng" w="9525">
            <a:solidFill>
              <a:srgbClr val="FFFFFF"/>
            </a:solidFill>
            <a:prstDash val="solid"/>
            <a:miter lim="8000"/>
            <a:headEnd len="sm" w="sm" type="none"/>
            <a:tailEnd len="sm" w="sm" type="none"/>
          </a:ln>
        </p:spPr>
      </p:cxnSp>
      <p:cxnSp>
        <p:nvCxnSpPr>
          <p:cNvPr id="139" name="Shape 139"/>
          <p:cNvCxnSpPr/>
          <p:nvPr/>
        </p:nvCxnSpPr>
        <p:spPr>
          <a:xfrm>
            <a:off x="446654" y="888310"/>
            <a:ext cx="8253794" cy="0"/>
          </a:xfrm>
          <a:prstGeom prst="straightConnector1">
            <a:avLst/>
          </a:prstGeom>
          <a:noFill/>
          <a:ln cap="flat" cmpd="sng" w="9525">
            <a:solidFill>
              <a:srgbClr val="FFFFFF"/>
            </a:solidFill>
            <a:prstDash val="solid"/>
            <a:miter lim="8000"/>
            <a:headEnd len="sm" w="sm" type="none"/>
            <a:tailEnd len="sm" w="sm" type="none"/>
          </a:ln>
        </p:spPr>
      </p:cxnSp>
      <p:sp>
        <p:nvSpPr>
          <p:cNvPr id="140" name="Shape 140"/>
          <p:cNvSpPr txBox="1"/>
          <p:nvPr>
            <p:ph type="title"/>
          </p:nvPr>
        </p:nvSpPr>
        <p:spPr>
          <a:xfrm>
            <a:off x="340361" y="1091683"/>
            <a:ext cx="8231500" cy="2523676"/>
          </a:xfrm>
          <a:prstGeom prst="rect">
            <a:avLst/>
          </a:prstGeom>
          <a:noFill/>
          <a:ln>
            <a:noFill/>
          </a:ln>
        </p:spPr>
        <p:txBody>
          <a:bodyPr anchorCtr="0" anchor="t" bIns="89350" lIns="89350" spcFirstLastPara="1" rIns="89350" wrap="square" tIns="89350"/>
          <a:lstStyle>
            <a:lvl1pPr lvl="0" marR="0" rtl="0" algn="l">
              <a:lnSpc>
                <a:spcPct val="70000"/>
              </a:lnSpc>
              <a:spcBef>
                <a:spcPts val="0"/>
              </a:spcBef>
              <a:spcAft>
                <a:spcPts val="0"/>
              </a:spcAft>
              <a:buClr>
                <a:srgbClr val="FFFFFF"/>
              </a:buClr>
              <a:buSzPts val="8600"/>
              <a:buFont typeface="Arial"/>
              <a:buNone/>
              <a:defRPr b="1" i="0" sz="8600" u="none" cap="none" strike="noStrike">
                <a:solidFill>
                  <a:srgbClr val="FFFFFF"/>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41" name="Shape 141"/>
          <p:cNvSpPr txBox="1"/>
          <p:nvPr>
            <p:ph idx="1" type="body"/>
          </p:nvPr>
        </p:nvSpPr>
        <p:spPr>
          <a:xfrm>
            <a:off x="457801" y="3242641"/>
            <a:ext cx="8231500" cy="1754754"/>
          </a:xfrm>
          <a:prstGeom prst="rect">
            <a:avLst/>
          </a:prstGeom>
          <a:noFill/>
          <a:ln>
            <a:noFill/>
          </a:ln>
        </p:spPr>
        <p:txBody>
          <a:bodyPr anchorCtr="0" anchor="b" bIns="89350" lIns="89350" spcFirstLastPara="1" rIns="89350" wrap="square" tIns="89350"/>
          <a:lstStyle>
            <a:lvl1pPr indent="-228600" lvl="0" marL="457200" marR="0" rtl="0" algn="l">
              <a:lnSpc>
                <a:spcPct val="113636"/>
              </a:lnSpc>
              <a:spcBef>
                <a:spcPts val="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323850" lvl="1" marL="914400" marR="0" rtl="0" algn="l">
              <a:lnSpc>
                <a:spcPct val="113636"/>
              </a:lnSpc>
              <a:spcBef>
                <a:spcPts val="0"/>
              </a:spcBef>
              <a:spcAft>
                <a:spcPts val="0"/>
              </a:spcAft>
              <a:buClr>
                <a:srgbClr val="FFFFFF"/>
              </a:buClr>
              <a:buSzPts val="1500"/>
              <a:buFont typeface="Arial"/>
              <a:buChar char="‣"/>
              <a:defRPr b="0" i="0" sz="2200" u="none" cap="none" strike="noStrike">
                <a:solidFill>
                  <a:srgbClr val="FFFFFF"/>
                </a:solidFill>
                <a:latin typeface="Arial"/>
                <a:ea typeface="Arial"/>
                <a:cs typeface="Arial"/>
                <a:sym typeface="Arial"/>
              </a:defRPr>
            </a:lvl2pPr>
            <a:lvl3pPr indent="-323850" lvl="2" marL="1371600" marR="0" rtl="0" algn="l">
              <a:lnSpc>
                <a:spcPct val="113636"/>
              </a:lnSpc>
              <a:spcBef>
                <a:spcPts val="0"/>
              </a:spcBef>
              <a:spcAft>
                <a:spcPts val="0"/>
              </a:spcAft>
              <a:buClr>
                <a:srgbClr val="FFFFFF"/>
              </a:buClr>
              <a:buSzPts val="1500"/>
              <a:buFont typeface="Arial"/>
              <a:buChar char="‣"/>
              <a:defRPr b="0" i="0" sz="2200" u="none" cap="none" strike="noStrike">
                <a:solidFill>
                  <a:srgbClr val="FFFFFF"/>
                </a:solidFill>
                <a:latin typeface="Arial"/>
                <a:ea typeface="Arial"/>
                <a:cs typeface="Arial"/>
                <a:sym typeface="Arial"/>
              </a:defRPr>
            </a:lvl3pPr>
            <a:lvl4pPr indent="-323850" lvl="3" marL="1828800" marR="0" rtl="0" algn="l">
              <a:lnSpc>
                <a:spcPct val="113636"/>
              </a:lnSpc>
              <a:spcBef>
                <a:spcPts val="0"/>
              </a:spcBef>
              <a:spcAft>
                <a:spcPts val="0"/>
              </a:spcAft>
              <a:buClr>
                <a:srgbClr val="FFFFFF"/>
              </a:buClr>
              <a:buSzPts val="1500"/>
              <a:buFont typeface="Arial"/>
              <a:buChar char="‣"/>
              <a:defRPr b="0" i="0" sz="2200" u="none" cap="none" strike="noStrike">
                <a:solidFill>
                  <a:srgbClr val="FFFFFF"/>
                </a:solidFill>
                <a:latin typeface="Arial"/>
                <a:ea typeface="Arial"/>
                <a:cs typeface="Arial"/>
                <a:sym typeface="Arial"/>
              </a:defRPr>
            </a:lvl4pPr>
            <a:lvl5pPr indent="-323850" lvl="4" marL="2286000" marR="0" rtl="0" algn="l">
              <a:lnSpc>
                <a:spcPct val="113636"/>
              </a:lnSpc>
              <a:spcBef>
                <a:spcPts val="0"/>
              </a:spcBef>
              <a:spcAft>
                <a:spcPts val="0"/>
              </a:spcAft>
              <a:buClr>
                <a:srgbClr val="FFFFFF"/>
              </a:buClr>
              <a:buSzPts val="1500"/>
              <a:buFont typeface="Arial"/>
              <a:buChar char="‣"/>
              <a:defRPr b="0" i="0" sz="2200" u="none" cap="none" strike="noStrike">
                <a:solidFill>
                  <a:srgbClr val="FFFFFF"/>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42" name="Shape 142"/>
          <p:cNvSpPr txBox="1"/>
          <p:nvPr>
            <p:ph idx="12" type="sldNum"/>
          </p:nvPr>
        </p:nvSpPr>
        <p:spPr>
          <a:xfrm>
            <a:off x="8369081" y="448813"/>
            <a:ext cx="329818" cy="347871"/>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43" name="Shape 143"/>
        <p:cNvGrpSpPr/>
        <p:nvPr/>
      </p:nvGrpSpPr>
      <p:grpSpPr>
        <a:xfrm>
          <a:off x="0" y="0"/>
          <a:ext cx="0" cy="0"/>
          <a:chOff x="0" y="0"/>
          <a:chExt cx="0" cy="0"/>
        </a:xfrm>
      </p:grpSpPr>
      <p:sp>
        <p:nvSpPr>
          <p:cNvPr id="144" name="Shape 144"/>
          <p:cNvSpPr txBox="1"/>
          <p:nvPr>
            <p:ph type="title"/>
          </p:nvPr>
        </p:nvSpPr>
        <p:spPr>
          <a:xfrm>
            <a:off x="1143387" y="841772"/>
            <a:ext cx="6860328" cy="1790700"/>
          </a:xfrm>
          <a:prstGeom prst="rect">
            <a:avLst/>
          </a:prstGeom>
          <a:noFill/>
          <a:ln>
            <a:noFill/>
          </a:ln>
        </p:spPr>
        <p:txBody>
          <a:bodyPr anchorCtr="0" anchor="b" bIns="89350" lIns="89350" spcFirstLastPara="1" rIns="89350" wrap="square" tIns="89350"/>
          <a:lstStyle>
            <a:lvl1pPr lvl="0" marR="0" rtl="0" algn="ctr">
              <a:lnSpc>
                <a:spcPct val="90000"/>
              </a:lnSpc>
              <a:spcBef>
                <a:spcPts val="0"/>
              </a:spcBef>
              <a:spcAft>
                <a:spcPts val="0"/>
              </a:spcAft>
              <a:buClr>
                <a:srgbClr val="000000"/>
              </a:buClr>
              <a:buSzPts val="4500"/>
              <a:buFont typeface="Calibri"/>
              <a:buNone/>
              <a:defRPr b="0" i="0" sz="45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45" name="Shape 145"/>
          <p:cNvSpPr txBox="1"/>
          <p:nvPr>
            <p:ph idx="1" type="body"/>
          </p:nvPr>
        </p:nvSpPr>
        <p:spPr>
          <a:xfrm>
            <a:off x="1143387" y="2701528"/>
            <a:ext cx="6860328" cy="1241823"/>
          </a:xfrm>
          <a:prstGeom prst="rect">
            <a:avLst/>
          </a:prstGeom>
          <a:noFill/>
          <a:ln>
            <a:noFill/>
          </a:ln>
        </p:spPr>
        <p:txBody>
          <a:bodyPr anchorCtr="0" anchor="t" bIns="89350" lIns="89350" spcFirstLastPara="1" rIns="89350" wrap="square" tIns="89350"/>
          <a:lstStyle>
            <a:lvl1pPr indent="-228600" lvl="0" marL="4572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1pPr>
            <a:lvl2pPr indent="-228600" lvl="1" marL="9144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2pPr>
            <a:lvl3pPr indent="-228600" lvl="2" marL="13716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3pPr>
            <a:lvl4pPr indent="-228600" lvl="3" marL="18288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4pPr>
            <a:lvl5pPr indent="-228600" lvl="4" marL="22860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46" name="Shape 146"/>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47" name="Shape 147"/>
        <p:cNvGrpSpPr/>
        <p:nvPr/>
      </p:nvGrpSpPr>
      <p:grpSpPr>
        <a:xfrm>
          <a:off x="0" y="0"/>
          <a:ext cx="0" cy="0"/>
          <a:chOff x="0" y="0"/>
          <a:chExt cx="0" cy="0"/>
        </a:xfrm>
      </p:grpSpPr>
      <p:sp>
        <p:nvSpPr>
          <p:cNvPr id="148" name="Shape 148"/>
          <p:cNvSpPr txBox="1"/>
          <p:nvPr>
            <p:ph type="title"/>
          </p:nvPr>
        </p:nvSpPr>
        <p:spPr>
          <a:xfrm>
            <a:off x="628864" y="273845"/>
            <a:ext cx="7889376" cy="994173"/>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49" name="Shape 149"/>
          <p:cNvSpPr txBox="1"/>
          <p:nvPr>
            <p:ph idx="1" type="body"/>
          </p:nvPr>
        </p:nvSpPr>
        <p:spPr>
          <a:xfrm>
            <a:off x="628864" y="1369218"/>
            <a:ext cx="7889376" cy="3263505"/>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50" name="Shape 150"/>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51" name="Shape 151"/>
        <p:cNvGrpSpPr/>
        <p:nvPr/>
      </p:nvGrpSpPr>
      <p:grpSpPr>
        <a:xfrm>
          <a:off x="0" y="0"/>
          <a:ext cx="0" cy="0"/>
          <a:chOff x="0" y="0"/>
          <a:chExt cx="0" cy="0"/>
        </a:xfrm>
      </p:grpSpPr>
      <p:sp>
        <p:nvSpPr>
          <p:cNvPr id="152" name="Shape 152"/>
          <p:cNvSpPr txBox="1"/>
          <p:nvPr>
            <p:ph type="title"/>
          </p:nvPr>
        </p:nvSpPr>
        <p:spPr>
          <a:xfrm>
            <a:off x="624098" y="1282304"/>
            <a:ext cx="7889377" cy="2139553"/>
          </a:xfrm>
          <a:prstGeom prst="rect">
            <a:avLst/>
          </a:prstGeom>
          <a:noFill/>
          <a:ln>
            <a:noFill/>
          </a:ln>
        </p:spPr>
        <p:txBody>
          <a:bodyPr anchorCtr="0" anchor="b" bIns="89350" lIns="89350" spcFirstLastPara="1" rIns="89350" wrap="square" tIns="89350"/>
          <a:lstStyle>
            <a:lvl1pPr lvl="0" marR="0" rtl="0" algn="l">
              <a:lnSpc>
                <a:spcPct val="90000"/>
              </a:lnSpc>
              <a:spcBef>
                <a:spcPts val="0"/>
              </a:spcBef>
              <a:spcAft>
                <a:spcPts val="0"/>
              </a:spcAft>
              <a:buClr>
                <a:srgbClr val="000000"/>
              </a:buClr>
              <a:buSzPts val="4500"/>
              <a:buFont typeface="Calibri"/>
              <a:buNone/>
              <a:defRPr b="0" i="0" sz="45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53" name="Shape 153"/>
          <p:cNvSpPr txBox="1"/>
          <p:nvPr>
            <p:ph idx="1" type="body"/>
          </p:nvPr>
        </p:nvSpPr>
        <p:spPr>
          <a:xfrm>
            <a:off x="624098" y="3442098"/>
            <a:ext cx="7889377" cy="1125141"/>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54" name="Shape 154"/>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55" name="Shape 155"/>
        <p:cNvGrpSpPr/>
        <p:nvPr/>
      </p:nvGrpSpPr>
      <p:grpSpPr>
        <a:xfrm>
          <a:off x="0" y="0"/>
          <a:ext cx="0" cy="0"/>
          <a:chOff x="0" y="0"/>
          <a:chExt cx="0" cy="0"/>
        </a:xfrm>
      </p:grpSpPr>
      <p:sp>
        <p:nvSpPr>
          <p:cNvPr id="156" name="Shape 156"/>
          <p:cNvSpPr txBox="1"/>
          <p:nvPr>
            <p:ph type="title"/>
          </p:nvPr>
        </p:nvSpPr>
        <p:spPr>
          <a:xfrm>
            <a:off x="628864" y="273845"/>
            <a:ext cx="7889376" cy="994173"/>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57" name="Shape 157"/>
          <p:cNvSpPr txBox="1"/>
          <p:nvPr>
            <p:ph idx="1" type="body"/>
          </p:nvPr>
        </p:nvSpPr>
        <p:spPr>
          <a:xfrm>
            <a:off x="628862" y="1369218"/>
            <a:ext cx="3887520" cy="3263505"/>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58" name="Shape 158"/>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59" name="Shape 159"/>
        <p:cNvGrpSpPr/>
        <p:nvPr/>
      </p:nvGrpSpPr>
      <p:grpSpPr>
        <a:xfrm>
          <a:off x="0" y="0"/>
          <a:ext cx="0" cy="0"/>
          <a:chOff x="0" y="0"/>
          <a:chExt cx="0" cy="0"/>
        </a:xfrm>
      </p:grpSpPr>
      <p:sp>
        <p:nvSpPr>
          <p:cNvPr id="160" name="Shape 160"/>
          <p:cNvSpPr txBox="1"/>
          <p:nvPr>
            <p:ph type="title"/>
          </p:nvPr>
        </p:nvSpPr>
        <p:spPr>
          <a:xfrm>
            <a:off x="630054" y="273845"/>
            <a:ext cx="7889377" cy="994173"/>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61" name="Shape 161"/>
          <p:cNvSpPr txBox="1"/>
          <p:nvPr>
            <p:ph idx="1" type="body"/>
          </p:nvPr>
        </p:nvSpPr>
        <p:spPr>
          <a:xfrm>
            <a:off x="630054" y="1260872"/>
            <a:ext cx="3869654" cy="617935"/>
          </a:xfrm>
          <a:prstGeom prst="rect">
            <a:avLst/>
          </a:prstGeom>
          <a:noFill/>
          <a:ln>
            <a:noFill/>
          </a:ln>
        </p:spPr>
        <p:txBody>
          <a:bodyPr anchorCtr="0" anchor="b" bIns="89350" lIns="89350" spcFirstLastPara="1" rIns="89350" wrap="square" tIns="89350"/>
          <a:lstStyle>
            <a:lvl1pPr indent="-228600" lvl="0" marL="4572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62" name="Shape 162"/>
          <p:cNvSpPr txBox="1"/>
          <p:nvPr>
            <p:ph idx="2" type="body"/>
          </p:nvPr>
        </p:nvSpPr>
        <p:spPr>
          <a:xfrm>
            <a:off x="4630721" y="1260872"/>
            <a:ext cx="3888710" cy="617935"/>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63" name="Shape 163"/>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64" name="Shape 164"/>
        <p:cNvGrpSpPr/>
        <p:nvPr/>
      </p:nvGrpSpPr>
      <p:grpSpPr>
        <a:xfrm>
          <a:off x="0" y="0"/>
          <a:ext cx="0" cy="0"/>
          <a:chOff x="0" y="0"/>
          <a:chExt cx="0" cy="0"/>
        </a:xfrm>
      </p:grpSpPr>
      <p:sp>
        <p:nvSpPr>
          <p:cNvPr id="165" name="Shape 165"/>
          <p:cNvSpPr txBox="1"/>
          <p:nvPr>
            <p:ph type="title"/>
          </p:nvPr>
        </p:nvSpPr>
        <p:spPr>
          <a:xfrm>
            <a:off x="628864" y="273845"/>
            <a:ext cx="7889376" cy="994173"/>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66" name="Shape 166"/>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167" name="Shape 167"/>
        <p:cNvGrpSpPr/>
        <p:nvPr/>
      </p:nvGrpSpPr>
      <p:grpSpPr>
        <a:xfrm>
          <a:off x="0" y="0"/>
          <a:ext cx="0" cy="0"/>
          <a:chOff x="0" y="0"/>
          <a:chExt cx="0" cy="0"/>
        </a:xfrm>
      </p:grpSpPr>
      <p:sp>
        <p:nvSpPr>
          <p:cNvPr id="168" name="Shape 168"/>
          <p:cNvSpPr txBox="1"/>
          <p:nvPr>
            <p:ph type="title"/>
          </p:nvPr>
        </p:nvSpPr>
        <p:spPr>
          <a:xfrm>
            <a:off x="630054" y="342900"/>
            <a:ext cx="2950180" cy="1200150"/>
          </a:xfrm>
          <a:prstGeom prst="rect">
            <a:avLst/>
          </a:prstGeom>
          <a:noFill/>
          <a:ln>
            <a:noFill/>
          </a:ln>
        </p:spPr>
        <p:txBody>
          <a:bodyPr anchorCtr="0" anchor="b" bIns="89350" lIns="89350" spcFirstLastPara="1" rIns="89350" wrap="square" tIns="89350"/>
          <a:lstStyle>
            <a:lvl1pPr lvl="0" marR="0" rtl="0" algn="l">
              <a:lnSpc>
                <a:spcPct val="9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69" name="Shape 169"/>
          <p:cNvSpPr txBox="1"/>
          <p:nvPr>
            <p:ph idx="1" type="body"/>
          </p:nvPr>
        </p:nvSpPr>
        <p:spPr>
          <a:xfrm>
            <a:off x="3888709" y="740568"/>
            <a:ext cx="4630722" cy="3655220"/>
          </a:xfrm>
          <a:prstGeom prst="rect">
            <a:avLst/>
          </a:prstGeom>
          <a:noFill/>
          <a:ln>
            <a:noFill/>
          </a:ln>
        </p:spPr>
        <p:txBody>
          <a:bodyPr anchorCtr="0" anchor="t" bIns="89350" lIns="89350" spcFirstLastPara="1" rIns="89350" wrap="square" tIns="89350"/>
          <a:lstStyle>
            <a:lvl1pPr indent="-374650" lvl="0" marL="4572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1pPr>
            <a:lvl2pPr indent="-374650" lvl="1" marL="9144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2pPr>
            <a:lvl3pPr indent="-374650" lvl="2" marL="13716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3pPr>
            <a:lvl4pPr indent="-374650" lvl="3" marL="18288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4pPr>
            <a:lvl5pPr indent="-374650" lvl="4" marL="22860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70" name="Shape 170"/>
          <p:cNvSpPr txBox="1"/>
          <p:nvPr>
            <p:ph idx="2" type="body"/>
          </p:nvPr>
        </p:nvSpPr>
        <p:spPr>
          <a:xfrm>
            <a:off x="630054" y="1543049"/>
            <a:ext cx="2950179" cy="2858692"/>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71" name="Shape 171"/>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72" name="Shape 172"/>
        <p:cNvGrpSpPr/>
        <p:nvPr/>
      </p:nvGrpSpPr>
      <p:grpSpPr>
        <a:xfrm>
          <a:off x="0" y="0"/>
          <a:ext cx="0" cy="0"/>
          <a:chOff x="0" y="0"/>
          <a:chExt cx="0" cy="0"/>
        </a:xfrm>
      </p:grpSpPr>
      <p:sp>
        <p:nvSpPr>
          <p:cNvPr id="173" name="Shape 173"/>
          <p:cNvSpPr txBox="1"/>
          <p:nvPr>
            <p:ph type="title"/>
          </p:nvPr>
        </p:nvSpPr>
        <p:spPr>
          <a:xfrm>
            <a:off x="630054" y="342900"/>
            <a:ext cx="2950180" cy="1200150"/>
          </a:xfrm>
          <a:prstGeom prst="rect">
            <a:avLst/>
          </a:prstGeom>
          <a:noFill/>
          <a:ln>
            <a:noFill/>
          </a:ln>
        </p:spPr>
        <p:txBody>
          <a:bodyPr anchorCtr="0" anchor="b" bIns="89350" lIns="89350" spcFirstLastPara="1" rIns="89350" wrap="square" tIns="89350"/>
          <a:lstStyle>
            <a:lvl1pPr lvl="0" marR="0" rtl="0" algn="l">
              <a:lnSpc>
                <a:spcPct val="9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74" name="Shape 174"/>
          <p:cNvSpPr/>
          <p:nvPr>
            <p:ph idx="2" type="pic"/>
          </p:nvPr>
        </p:nvSpPr>
        <p:spPr>
          <a:xfrm>
            <a:off x="3888709" y="740568"/>
            <a:ext cx="4630722" cy="3655220"/>
          </a:xfrm>
          <a:prstGeom prst="rect">
            <a:avLst/>
          </a:prstGeom>
          <a:noFill/>
          <a:ln>
            <a:noFill/>
          </a:ln>
        </p:spPr>
        <p:txBody>
          <a:bodyPr anchorCtr="0" anchor="t" bIns="89350" lIns="89350" spcFirstLastPara="1" rIns="89350" wrap="square" tIns="89350"/>
          <a:lstStyle>
            <a:lvl1pPr lvl="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lvl="1"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lvl="2"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lvl="3"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lvl="4"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lvl="5"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lvl="6"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lvl="7"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lvl="8"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75" name="Shape 175"/>
          <p:cNvSpPr txBox="1"/>
          <p:nvPr>
            <p:ph idx="1" type="body"/>
          </p:nvPr>
        </p:nvSpPr>
        <p:spPr>
          <a:xfrm>
            <a:off x="630054" y="1543049"/>
            <a:ext cx="2950180" cy="2858692"/>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76" name="Shape 176"/>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177" name="Shape 177"/>
        <p:cNvGrpSpPr/>
        <p:nvPr/>
      </p:nvGrpSpPr>
      <p:grpSpPr>
        <a:xfrm>
          <a:off x="0" y="0"/>
          <a:ext cx="0" cy="0"/>
          <a:chOff x="0" y="0"/>
          <a:chExt cx="0" cy="0"/>
        </a:xfrm>
      </p:grpSpPr>
      <p:sp>
        <p:nvSpPr>
          <p:cNvPr id="178" name="Shape 178"/>
          <p:cNvSpPr txBox="1"/>
          <p:nvPr>
            <p:ph type="title"/>
          </p:nvPr>
        </p:nvSpPr>
        <p:spPr>
          <a:xfrm>
            <a:off x="628864" y="273845"/>
            <a:ext cx="7889376" cy="994173"/>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79" name="Shape 179"/>
          <p:cNvSpPr txBox="1"/>
          <p:nvPr>
            <p:ph idx="1" type="body"/>
          </p:nvPr>
        </p:nvSpPr>
        <p:spPr>
          <a:xfrm>
            <a:off x="628864" y="1369218"/>
            <a:ext cx="7889376" cy="3263505"/>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80" name="Shape 180"/>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181" name="Shape 181"/>
        <p:cNvGrpSpPr/>
        <p:nvPr/>
      </p:nvGrpSpPr>
      <p:grpSpPr>
        <a:xfrm>
          <a:off x="0" y="0"/>
          <a:ext cx="0" cy="0"/>
          <a:chOff x="0" y="0"/>
          <a:chExt cx="0" cy="0"/>
        </a:xfrm>
      </p:grpSpPr>
      <p:sp>
        <p:nvSpPr>
          <p:cNvPr id="182" name="Shape 182"/>
          <p:cNvSpPr txBox="1"/>
          <p:nvPr>
            <p:ph type="title"/>
          </p:nvPr>
        </p:nvSpPr>
        <p:spPr>
          <a:xfrm>
            <a:off x="6545894" y="273843"/>
            <a:ext cx="1972345" cy="4358879"/>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83" name="Shape 183"/>
          <p:cNvSpPr txBox="1"/>
          <p:nvPr>
            <p:ph idx="1" type="body"/>
          </p:nvPr>
        </p:nvSpPr>
        <p:spPr>
          <a:xfrm>
            <a:off x="628862" y="273843"/>
            <a:ext cx="5802695" cy="4358879"/>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84" name="Shape 184"/>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3">
    <p:spTree>
      <p:nvGrpSpPr>
        <p:cNvPr id="185" name="Shape 185"/>
        <p:cNvGrpSpPr/>
        <p:nvPr/>
      </p:nvGrpSpPr>
      <p:grpSpPr>
        <a:xfrm>
          <a:off x="0" y="0"/>
          <a:ext cx="0" cy="0"/>
          <a:chOff x="0" y="0"/>
          <a:chExt cx="0" cy="0"/>
        </a:xfrm>
      </p:grpSpPr>
      <p:sp>
        <p:nvSpPr>
          <p:cNvPr id="186" name="Shape 186"/>
          <p:cNvSpPr txBox="1"/>
          <p:nvPr>
            <p:ph type="title"/>
          </p:nvPr>
        </p:nvSpPr>
        <p:spPr>
          <a:xfrm>
            <a:off x="446635" y="1037644"/>
            <a:ext cx="8253699" cy="501000"/>
          </a:xfrm>
          <a:prstGeom prst="rect">
            <a:avLst/>
          </a:prstGeom>
          <a:noFill/>
          <a:ln>
            <a:noFill/>
          </a:ln>
        </p:spPr>
        <p:txBody>
          <a:bodyPr anchorCtr="0" anchor="t" bIns="89350" lIns="89350" spcFirstLastPara="1" rIns="89350" wrap="square" tIns="89350"/>
          <a:lstStyle>
            <a:lvl1pPr lvl="0" marR="0" rtl="0" algn="l">
              <a:lnSpc>
                <a:spcPct val="92592"/>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87" name="Shape 187"/>
          <p:cNvSpPr txBox="1"/>
          <p:nvPr>
            <p:ph idx="1" type="body"/>
          </p:nvPr>
        </p:nvSpPr>
        <p:spPr>
          <a:xfrm>
            <a:off x="444565" y="1699591"/>
            <a:ext cx="8253699" cy="26835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88" name="Shape 188"/>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sz="900">
              <a:solidFill>
                <a:srgbClr val="888888"/>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p:cSld name="Laptop">
    <p:spTree>
      <p:nvGrpSpPr>
        <p:cNvPr id="189" name="Shape 189"/>
        <p:cNvGrpSpPr/>
        <p:nvPr/>
      </p:nvGrpSpPr>
      <p:grpSpPr>
        <a:xfrm>
          <a:off x="0" y="0"/>
          <a:ext cx="0" cy="0"/>
          <a:chOff x="0" y="0"/>
          <a:chExt cx="0" cy="0"/>
        </a:xfrm>
      </p:grpSpPr>
      <p:pic>
        <p:nvPicPr>
          <p:cNvPr id="190" name="Shape 190"/>
          <p:cNvPicPr preferRelativeResize="0"/>
          <p:nvPr/>
        </p:nvPicPr>
        <p:blipFill rotWithShape="1">
          <a:blip r:embed="rId2">
            <a:alphaModFix/>
          </a:blip>
          <a:srcRect b="0" l="0" r="0" t="0"/>
          <a:stretch/>
        </p:blipFill>
        <p:spPr>
          <a:xfrm>
            <a:off x="1971172" y="1087092"/>
            <a:ext cx="5138072" cy="3598046"/>
          </a:xfrm>
          <a:prstGeom prst="rect">
            <a:avLst/>
          </a:prstGeom>
          <a:noFill/>
          <a:ln>
            <a:noFill/>
          </a:ln>
        </p:spPr>
      </p:pic>
      <p:cxnSp>
        <p:nvCxnSpPr>
          <p:cNvPr id="191" name="Shape 191"/>
          <p:cNvCxnSpPr/>
          <p:nvPr/>
        </p:nvCxnSpPr>
        <p:spPr>
          <a:xfrm>
            <a:off x="446654" y="476767"/>
            <a:ext cx="8253794" cy="1"/>
          </a:xfrm>
          <a:prstGeom prst="straightConnector1">
            <a:avLst/>
          </a:prstGeom>
          <a:noFill/>
          <a:ln cap="flat" cmpd="sng" w="9525">
            <a:solidFill>
              <a:srgbClr val="000000"/>
            </a:solidFill>
            <a:prstDash val="solid"/>
            <a:miter lim="8000"/>
            <a:headEnd len="sm" w="sm" type="none"/>
            <a:tailEnd len="sm" w="sm" type="none"/>
          </a:ln>
        </p:spPr>
      </p:cxnSp>
      <p:cxnSp>
        <p:nvCxnSpPr>
          <p:cNvPr id="192" name="Shape 192"/>
          <p:cNvCxnSpPr/>
          <p:nvPr/>
        </p:nvCxnSpPr>
        <p:spPr>
          <a:xfrm>
            <a:off x="446654" y="888310"/>
            <a:ext cx="8253794" cy="0"/>
          </a:xfrm>
          <a:prstGeom prst="straightConnector1">
            <a:avLst/>
          </a:prstGeom>
          <a:noFill/>
          <a:ln cap="flat" cmpd="sng" w="9525">
            <a:solidFill>
              <a:srgbClr val="000000"/>
            </a:solidFill>
            <a:prstDash val="solid"/>
            <a:miter lim="8000"/>
            <a:headEnd len="sm" w="sm" type="none"/>
            <a:tailEnd len="sm" w="sm" type="none"/>
          </a:ln>
        </p:spPr>
      </p:cxnSp>
      <p:sp>
        <p:nvSpPr>
          <p:cNvPr id="193" name="Shape 193"/>
          <p:cNvSpPr txBox="1"/>
          <p:nvPr>
            <p:ph idx="1" type="body"/>
          </p:nvPr>
        </p:nvSpPr>
        <p:spPr>
          <a:xfrm>
            <a:off x="362701" y="484533"/>
            <a:ext cx="6965216" cy="298174"/>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94" name="Shape 194"/>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 Slide">
  <p:cSld name="Bio Slide">
    <p:spTree>
      <p:nvGrpSpPr>
        <p:cNvPr id="195" name="Shape 195"/>
        <p:cNvGrpSpPr/>
        <p:nvPr/>
      </p:nvGrpSpPr>
      <p:grpSpPr>
        <a:xfrm>
          <a:off x="0" y="0"/>
          <a:ext cx="0" cy="0"/>
          <a:chOff x="0" y="0"/>
          <a:chExt cx="0" cy="0"/>
        </a:xfrm>
      </p:grpSpPr>
      <p:sp>
        <p:nvSpPr>
          <p:cNvPr id="196" name="Shape 196"/>
          <p:cNvSpPr txBox="1"/>
          <p:nvPr>
            <p:ph type="title"/>
          </p:nvPr>
        </p:nvSpPr>
        <p:spPr>
          <a:xfrm>
            <a:off x="432764" y="1043596"/>
            <a:ext cx="4810768" cy="1102499"/>
          </a:xfrm>
          <a:prstGeom prst="rect">
            <a:avLst/>
          </a:prstGeom>
          <a:noFill/>
          <a:ln>
            <a:noFill/>
          </a:ln>
        </p:spPr>
        <p:txBody>
          <a:bodyPr anchorCtr="0" anchor="ctr" bIns="89350" lIns="89350" spcFirstLastPara="1" rIns="89350" wrap="square" tIns="89350"/>
          <a:lstStyle>
            <a:lvl1pPr lvl="0" marR="0" rtl="0" algn="l">
              <a:lnSpc>
                <a:spcPct val="89743"/>
              </a:lnSpc>
              <a:spcBef>
                <a:spcPts val="0"/>
              </a:spcBef>
              <a:spcAft>
                <a:spcPts val="0"/>
              </a:spcAft>
              <a:buClr>
                <a:srgbClr val="000000"/>
              </a:buClr>
              <a:buSzPts val="3800"/>
              <a:buFont typeface="Calibri"/>
              <a:buNone/>
              <a:defRPr b="0" i="0" sz="38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97" name="Shape 197"/>
          <p:cNvSpPr txBox="1"/>
          <p:nvPr>
            <p:ph idx="1" type="body"/>
          </p:nvPr>
        </p:nvSpPr>
        <p:spPr>
          <a:xfrm>
            <a:off x="446635" y="2027147"/>
            <a:ext cx="5615764" cy="1313830"/>
          </a:xfrm>
          <a:prstGeom prst="rect">
            <a:avLst/>
          </a:prstGeom>
          <a:noFill/>
          <a:ln>
            <a:noFill/>
          </a:ln>
        </p:spPr>
        <p:txBody>
          <a:bodyPr anchorCtr="0" anchor="t" bIns="89350" lIns="89350" spcFirstLastPara="1" rIns="89350" wrap="square" tIns="89350"/>
          <a:lstStyle>
            <a:lvl1pPr indent="-317500" lvl="0" marL="457200" marR="0" rtl="0" algn="l">
              <a:lnSpc>
                <a:spcPct val="90000"/>
              </a:lnSpc>
              <a:spcBef>
                <a:spcPts val="700"/>
              </a:spcBef>
              <a:spcAft>
                <a:spcPts val="0"/>
              </a:spcAft>
              <a:buClr>
                <a:srgbClr val="000000"/>
              </a:buClr>
              <a:buSzPts val="1400"/>
              <a:buFont typeface="Merriweather Sans"/>
              <a:buChar char="‣"/>
              <a:defRPr b="0" i="0" sz="21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2100"/>
              <a:buFont typeface="Merriweather Sans"/>
              <a:buNone/>
              <a:defRPr b="0" i="0" sz="21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2100"/>
              <a:buFont typeface="Merriweather Sans"/>
              <a:buNone/>
              <a:defRPr b="0" i="0" sz="21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2100"/>
              <a:buFont typeface="Merriweather Sans"/>
              <a:buNone/>
              <a:defRPr b="0" i="0" sz="21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2100"/>
              <a:buFont typeface="Merriweather Sans"/>
              <a:buNone/>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98" name="Shape 198"/>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p:cSld name="Full Image Slide">
    <p:spTree>
      <p:nvGrpSpPr>
        <p:cNvPr id="199" name="Shape 199"/>
        <p:cNvGrpSpPr/>
        <p:nvPr/>
      </p:nvGrpSpPr>
      <p:grpSpPr>
        <a:xfrm>
          <a:off x="0" y="0"/>
          <a:ext cx="0" cy="0"/>
          <a:chOff x="0" y="0"/>
          <a:chExt cx="0" cy="0"/>
        </a:xfrm>
      </p:grpSpPr>
      <p:cxnSp>
        <p:nvCxnSpPr>
          <p:cNvPr id="200" name="Shape 200"/>
          <p:cNvCxnSpPr/>
          <p:nvPr/>
        </p:nvCxnSpPr>
        <p:spPr>
          <a:xfrm>
            <a:off x="446654" y="476767"/>
            <a:ext cx="8253794" cy="1"/>
          </a:xfrm>
          <a:prstGeom prst="straightConnector1">
            <a:avLst/>
          </a:prstGeom>
          <a:noFill/>
          <a:ln cap="flat" cmpd="sng" w="9525">
            <a:solidFill>
              <a:srgbClr val="000000"/>
            </a:solidFill>
            <a:prstDash val="solid"/>
            <a:miter lim="8000"/>
            <a:headEnd len="sm" w="sm" type="none"/>
            <a:tailEnd len="sm" w="sm" type="none"/>
          </a:ln>
        </p:spPr>
      </p:cxnSp>
      <p:cxnSp>
        <p:nvCxnSpPr>
          <p:cNvPr id="201" name="Shape 201"/>
          <p:cNvCxnSpPr/>
          <p:nvPr/>
        </p:nvCxnSpPr>
        <p:spPr>
          <a:xfrm>
            <a:off x="446654" y="888310"/>
            <a:ext cx="8253794" cy="0"/>
          </a:xfrm>
          <a:prstGeom prst="straightConnector1">
            <a:avLst/>
          </a:prstGeom>
          <a:noFill/>
          <a:ln cap="flat" cmpd="sng" w="9525">
            <a:solidFill>
              <a:srgbClr val="000000"/>
            </a:solidFill>
            <a:prstDash val="solid"/>
            <a:miter lim="8000"/>
            <a:headEnd len="sm" w="sm" type="none"/>
            <a:tailEnd len="sm" w="sm" type="none"/>
          </a:ln>
        </p:spPr>
      </p:cxnSp>
      <p:sp>
        <p:nvSpPr>
          <p:cNvPr id="202" name="Shape 202"/>
          <p:cNvSpPr txBox="1"/>
          <p:nvPr>
            <p:ph idx="1" type="body"/>
          </p:nvPr>
        </p:nvSpPr>
        <p:spPr>
          <a:xfrm>
            <a:off x="181453" y="186359"/>
            <a:ext cx="8784196" cy="4770783"/>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55600" lvl="1" marL="9144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55600" lvl="3" marL="18288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03" name="Shape 203"/>
          <p:cNvSpPr txBox="1"/>
          <p:nvPr>
            <p:ph type="title"/>
          </p:nvPr>
        </p:nvSpPr>
        <p:spPr>
          <a:xfrm>
            <a:off x="432763" y="1043596"/>
            <a:ext cx="8235115" cy="1102499"/>
          </a:xfrm>
          <a:prstGeom prst="rect">
            <a:avLst/>
          </a:prstGeom>
          <a:noFill/>
          <a:ln>
            <a:noFill/>
          </a:ln>
        </p:spPr>
        <p:txBody>
          <a:bodyPr anchorCtr="0" anchor="ctr" bIns="89350" lIns="89350" spcFirstLastPara="1" rIns="89350" wrap="square" tIns="89350"/>
          <a:lstStyle>
            <a:lvl1pPr lvl="0" marR="0" rtl="0" algn="l">
              <a:lnSpc>
                <a:spcPct val="89743"/>
              </a:lnSpc>
              <a:spcBef>
                <a:spcPts val="0"/>
              </a:spcBef>
              <a:spcAft>
                <a:spcPts val="0"/>
              </a:spcAft>
              <a:buClr>
                <a:srgbClr val="000000"/>
              </a:buClr>
              <a:buSzPts val="3800"/>
              <a:buFont typeface="Calibri"/>
              <a:buNone/>
              <a:defRPr b="0" i="0" sz="38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204" name="Shape 204"/>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ktop">
  <p:cSld name="desktop">
    <p:spTree>
      <p:nvGrpSpPr>
        <p:cNvPr id="205" name="Shape 205"/>
        <p:cNvGrpSpPr/>
        <p:nvPr/>
      </p:nvGrpSpPr>
      <p:grpSpPr>
        <a:xfrm>
          <a:off x="0" y="0"/>
          <a:ext cx="0" cy="0"/>
          <a:chOff x="0" y="0"/>
          <a:chExt cx="0" cy="0"/>
        </a:xfrm>
      </p:grpSpPr>
      <p:cxnSp>
        <p:nvCxnSpPr>
          <p:cNvPr id="206" name="Shape 206"/>
          <p:cNvCxnSpPr/>
          <p:nvPr/>
        </p:nvCxnSpPr>
        <p:spPr>
          <a:xfrm>
            <a:off x="446654" y="476767"/>
            <a:ext cx="8253794" cy="1"/>
          </a:xfrm>
          <a:prstGeom prst="straightConnector1">
            <a:avLst/>
          </a:prstGeom>
          <a:noFill/>
          <a:ln cap="flat" cmpd="sng" w="9525">
            <a:solidFill>
              <a:srgbClr val="000000"/>
            </a:solidFill>
            <a:prstDash val="solid"/>
            <a:miter lim="8000"/>
            <a:headEnd len="sm" w="sm" type="none"/>
            <a:tailEnd len="sm" w="sm" type="none"/>
          </a:ln>
        </p:spPr>
      </p:cxnSp>
      <p:cxnSp>
        <p:nvCxnSpPr>
          <p:cNvPr id="207" name="Shape 207"/>
          <p:cNvCxnSpPr/>
          <p:nvPr/>
        </p:nvCxnSpPr>
        <p:spPr>
          <a:xfrm>
            <a:off x="446654" y="888310"/>
            <a:ext cx="8253794" cy="0"/>
          </a:xfrm>
          <a:prstGeom prst="straightConnector1">
            <a:avLst/>
          </a:prstGeom>
          <a:noFill/>
          <a:ln cap="flat" cmpd="sng" w="9525">
            <a:solidFill>
              <a:srgbClr val="000000"/>
            </a:solidFill>
            <a:prstDash val="solid"/>
            <a:miter lim="8000"/>
            <a:headEnd len="sm" w="sm" type="none"/>
            <a:tailEnd len="sm" w="sm" type="none"/>
          </a:ln>
        </p:spPr>
      </p:cxnSp>
      <p:pic>
        <p:nvPicPr>
          <p:cNvPr id="208" name="Shape 208"/>
          <p:cNvPicPr preferRelativeResize="0"/>
          <p:nvPr/>
        </p:nvPicPr>
        <p:blipFill rotWithShape="1">
          <a:blip r:embed="rId2">
            <a:alphaModFix/>
          </a:blip>
          <a:srcRect b="0" l="0" r="0" t="0"/>
          <a:stretch/>
        </p:blipFill>
        <p:spPr>
          <a:xfrm>
            <a:off x="2388358" y="1080880"/>
            <a:ext cx="4418463" cy="3580987"/>
          </a:xfrm>
          <a:prstGeom prst="rect">
            <a:avLst/>
          </a:prstGeom>
          <a:noFill/>
          <a:ln>
            <a:noFill/>
          </a:ln>
        </p:spPr>
      </p:pic>
      <p:sp>
        <p:nvSpPr>
          <p:cNvPr id="209" name="Shape 209"/>
          <p:cNvSpPr txBox="1"/>
          <p:nvPr>
            <p:ph idx="1" type="body"/>
          </p:nvPr>
        </p:nvSpPr>
        <p:spPr>
          <a:xfrm>
            <a:off x="362701" y="484533"/>
            <a:ext cx="6965216" cy="298174"/>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10" name="Shape 210"/>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2">
  <p:cSld name="Laptop 2">
    <p:spTree>
      <p:nvGrpSpPr>
        <p:cNvPr id="211" name="Shape 211"/>
        <p:cNvGrpSpPr/>
        <p:nvPr/>
      </p:nvGrpSpPr>
      <p:grpSpPr>
        <a:xfrm>
          <a:off x="0" y="0"/>
          <a:ext cx="0" cy="0"/>
          <a:chOff x="0" y="0"/>
          <a:chExt cx="0" cy="0"/>
        </a:xfrm>
      </p:grpSpPr>
      <p:pic>
        <p:nvPicPr>
          <p:cNvPr id="212" name="Shape 212"/>
          <p:cNvPicPr preferRelativeResize="0"/>
          <p:nvPr/>
        </p:nvPicPr>
        <p:blipFill rotWithShape="1">
          <a:blip r:embed="rId2">
            <a:alphaModFix/>
          </a:blip>
          <a:srcRect b="0" l="0" r="0" t="0"/>
          <a:stretch/>
        </p:blipFill>
        <p:spPr>
          <a:xfrm>
            <a:off x="2268941" y="1111940"/>
            <a:ext cx="4750352" cy="3720566"/>
          </a:xfrm>
          <a:prstGeom prst="rect">
            <a:avLst/>
          </a:prstGeom>
          <a:noFill/>
          <a:ln>
            <a:noFill/>
          </a:ln>
        </p:spPr>
      </p:pic>
      <p:cxnSp>
        <p:nvCxnSpPr>
          <p:cNvPr id="213" name="Shape 213"/>
          <p:cNvCxnSpPr/>
          <p:nvPr/>
        </p:nvCxnSpPr>
        <p:spPr>
          <a:xfrm>
            <a:off x="446654" y="476767"/>
            <a:ext cx="8253794" cy="1"/>
          </a:xfrm>
          <a:prstGeom prst="straightConnector1">
            <a:avLst/>
          </a:prstGeom>
          <a:noFill/>
          <a:ln cap="flat" cmpd="sng" w="9525">
            <a:solidFill>
              <a:srgbClr val="000000"/>
            </a:solidFill>
            <a:prstDash val="solid"/>
            <a:miter lim="8000"/>
            <a:headEnd len="sm" w="sm" type="none"/>
            <a:tailEnd len="sm" w="sm" type="none"/>
          </a:ln>
        </p:spPr>
      </p:cxnSp>
      <p:cxnSp>
        <p:nvCxnSpPr>
          <p:cNvPr id="214" name="Shape 214"/>
          <p:cNvCxnSpPr/>
          <p:nvPr/>
        </p:nvCxnSpPr>
        <p:spPr>
          <a:xfrm>
            <a:off x="446654" y="888310"/>
            <a:ext cx="8253794" cy="0"/>
          </a:xfrm>
          <a:prstGeom prst="straightConnector1">
            <a:avLst/>
          </a:prstGeom>
          <a:noFill/>
          <a:ln cap="flat" cmpd="sng" w="9525">
            <a:solidFill>
              <a:srgbClr val="000000"/>
            </a:solidFill>
            <a:prstDash val="solid"/>
            <a:miter lim="8000"/>
            <a:headEnd len="sm" w="sm" type="none"/>
            <a:tailEnd len="sm" w="sm" type="none"/>
          </a:ln>
        </p:spPr>
      </p:cxnSp>
      <p:sp>
        <p:nvSpPr>
          <p:cNvPr id="215" name="Shape 215"/>
          <p:cNvSpPr txBox="1"/>
          <p:nvPr>
            <p:ph idx="1" type="body"/>
          </p:nvPr>
        </p:nvSpPr>
        <p:spPr>
          <a:xfrm>
            <a:off x="362701" y="484533"/>
            <a:ext cx="6965216" cy="298174"/>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16" name="Shape 216"/>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rt Phone Image Slide">
  <p:cSld name="Smart Phone Image Slide">
    <p:spTree>
      <p:nvGrpSpPr>
        <p:cNvPr id="217" name="Shape 217"/>
        <p:cNvGrpSpPr/>
        <p:nvPr/>
      </p:nvGrpSpPr>
      <p:grpSpPr>
        <a:xfrm>
          <a:off x="0" y="0"/>
          <a:ext cx="0" cy="0"/>
          <a:chOff x="0" y="0"/>
          <a:chExt cx="0" cy="0"/>
        </a:xfrm>
      </p:grpSpPr>
      <p:pic>
        <p:nvPicPr>
          <p:cNvPr id="218" name="Shape 218"/>
          <p:cNvPicPr preferRelativeResize="0"/>
          <p:nvPr/>
        </p:nvPicPr>
        <p:blipFill rotWithShape="1">
          <a:blip r:embed="rId2">
            <a:alphaModFix/>
          </a:blip>
          <a:srcRect b="9073" l="0" r="0" t="2654"/>
          <a:stretch/>
        </p:blipFill>
        <p:spPr>
          <a:xfrm>
            <a:off x="702549" y="1026525"/>
            <a:ext cx="7411665" cy="3789294"/>
          </a:xfrm>
          <a:prstGeom prst="rect">
            <a:avLst/>
          </a:prstGeom>
          <a:noFill/>
          <a:ln>
            <a:noFill/>
          </a:ln>
        </p:spPr>
      </p:pic>
      <p:cxnSp>
        <p:nvCxnSpPr>
          <p:cNvPr id="219" name="Shape 219"/>
          <p:cNvCxnSpPr/>
          <p:nvPr/>
        </p:nvCxnSpPr>
        <p:spPr>
          <a:xfrm>
            <a:off x="446654" y="476767"/>
            <a:ext cx="8253794" cy="1"/>
          </a:xfrm>
          <a:prstGeom prst="straightConnector1">
            <a:avLst/>
          </a:prstGeom>
          <a:noFill/>
          <a:ln cap="flat" cmpd="sng" w="9525">
            <a:solidFill>
              <a:srgbClr val="000000"/>
            </a:solidFill>
            <a:prstDash val="solid"/>
            <a:miter lim="8000"/>
            <a:headEnd len="sm" w="sm" type="none"/>
            <a:tailEnd len="sm" w="sm" type="none"/>
          </a:ln>
        </p:spPr>
      </p:cxnSp>
      <p:cxnSp>
        <p:nvCxnSpPr>
          <p:cNvPr id="220" name="Shape 220"/>
          <p:cNvCxnSpPr/>
          <p:nvPr/>
        </p:nvCxnSpPr>
        <p:spPr>
          <a:xfrm>
            <a:off x="446654" y="888310"/>
            <a:ext cx="8253794" cy="0"/>
          </a:xfrm>
          <a:prstGeom prst="straightConnector1">
            <a:avLst/>
          </a:prstGeom>
          <a:noFill/>
          <a:ln cap="flat" cmpd="sng" w="9525">
            <a:solidFill>
              <a:srgbClr val="000000"/>
            </a:solidFill>
            <a:prstDash val="solid"/>
            <a:miter lim="8000"/>
            <a:headEnd len="sm" w="sm" type="none"/>
            <a:tailEnd len="sm" w="sm" type="none"/>
          </a:ln>
        </p:spPr>
      </p:cxnSp>
      <p:sp>
        <p:nvSpPr>
          <p:cNvPr id="221" name="Shape 221"/>
          <p:cNvSpPr txBox="1"/>
          <p:nvPr>
            <p:ph idx="1" type="body"/>
          </p:nvPr>
        </p:nvSpPr>
        <p:spPr>
          <a:xfrm>
            <a:off x="362701" y="484533"/>
            <a:ext cx="6965216" cy="298174"/>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22" name="Shape 222"/>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lide">
  <p:cSld name="Exercise Slide">
    <p:spTree>
      <p:nvGrpSpPr>
        <p:cNvPr id="223" name="Shape 223"/>
        <p:cNvGrpSpPr/>
        <p:nvPr/>
      </p:nvGrpSpPr>
      <p:grpSpPr>
        <a:xfrm>
          <a:off x="0" y="0"/>
          <a:ext cx="0" cy="0"/>
          <a:chOff x="0" y="0"/>
          <a:chExt cx="0" cy="0"/>
        </a:xfrm>
      </p:grpSpPr>
      <p:cxnSp>
        <p:nvCxnSpPr>
          <p:cNvPr id="224" name="Shape 224"/>
          <p:cNvCxnSpPr/>
          <p:nvPr/>
        </p:nvCxnSpPr>
        <p:spPr>
          <a:xfrm rot="10800000">
            <a:off x="443552" y="2037521"/>
            <a:ext cx="2641153" cy="1"/>
          </a:xfrm>
          <a:prstGeom prst="straightConnector1">
            <a:avLst/>
          </a:prstGeom>
          <a:solidFill>
            <a:srgbClr val="5B9BD5"/>
          </a:solidFill>
          <a:ln cap="flat" cmpd="sng" w="9525">
            <a:solidFill>
              <a:srgbClr val="000000"/>
            </a:solidFill>
            <a:prstDash val="solid"/>
            <a:round/>
            <a:headEnd len="sm" w="sm" type="none"/>
            <a:tailEnd len="sm" w="sm" type="none"/>
          </a:ln>
        </p:spPr>
      </p:cxnSp>
      <p:cxnSp>
        <p:nvCxnSpPr>
          <p:cNvPr id="225" name="Shape 225"/>
          <p:cNvCxnSpPr/>
          <p:nvPr/>
        </p:nvCxnSpPr>
        <p:spPr>
          <a:xfrm>
            <a:off x="3308031" y="2040628"/>
            <a:ext cx="5150480" cy="0"/>
          </a:xfrm>
          <a:prstGeom prst="straightConnector1">
            <a:avLst/>
          </a:prstGeom>
          <a:solidFill>
            <a:srgbClr val="5B9BD5"/>
          </a:solidFill>
          <a:ln cap="flat" cmpd="sng" w="9525">
            <a:solidFill>
              <a:srgbClr val="000000"/>
            </a:solidFill>
            <a:prstDash val="solid"/>
            <a:round/>
            <a:headEnd len="sm" w="sm" type="none"/>
            <a:tailEnd len="sm" w="sm" type="none"/>
          </a:ln>
        </p:spPr>
      </p:cxnSp>
      <p:cxnSp>
        <p:nvCxnSpPr>
          <p:cNvPr id="226" name="Shape 226"/>
          <p:cNvCxnSpPr/>
          <p:nvPr/>
        </p:nvCxnSpPr>
        <p:spPr>
          <a:xfrm rot="10800000">
            <a:off x="443552" y="3578087"/>
            <a:ext cx="2641153" cy="0"/>
          </a:xfrm>
          <a:prstGeom prst="straightConnector1">
            <a:avLst/>
          </a:prstGeom>
          <a:solidFill>
            <a:srgbClr val="5B9BD5"/>
          </a:solidFill>
          <a:ln cap="flat" cmpd="sng" w="9525">
            <a:solidFill>
              <a:srgbClr val="000000"/>
            </a:solidFill>
            <a:prstDash val="solid"/>
            <a:round/>
            <a:headEnd len="sm" w="sm" type="none"/>
            <a:tailEnd len="sm" w="sm" type="none"/>
          </a:ln>
        </p:spPr>
      </p:cxnSp>
      <p:cxnSp>
        <p:nvCxnSpPr>
          <p:cNvPr id="227" name="Shape 227"/>
          <p:cNvCxnSpPr/>
          <p:nvPr/>
        </p:nvCxnSpPr>
        <p:spPr>
          <a:xfrm rot="10800000">
            <a:off x="3294073" y="3571874"/>
            <a:ext cx="5150480" cy="1"/>
          </a:xfrm>
          <a:prstGeom prst="straightConnector1">
            <a:avLst/>
          </a:prstGeom>
          <a:solidFill>
            <a:srgbClr val="5B9BD5"/>
          </a:solidFill>
          <a:ln cap="flat" cmpd="sng" w="9525">
            <a:solidFill>
              <a:srgbClr val="000000"/>
            </a:solidFill>
            <a:prstDash val="solid"/>
            <a:round/>
            <a:headEnd len="sm" w="sm" type="none"/>
            <a:tailEnd len="sm" w="sm" type="none"/>
          </a:ln>
        </p:spPr>
      </p:cxnSp>
      <p:sp>
        <p:nvSpPr>
          <p:cNvPr id="228" name="Shape 228"/>
          <p:cNvSpPr txBox="1"/>
          <p:nvPr>
            <p:ph idx="1" type="body"/>
          </p:nvPr>
        </p:nvSpPr>
        <p:spPr>
          <a:xfrm>
            <a:off x="457802" y="1459305"/>
            <a:ext cx="2626903" cy="479688"/>
          </a:xfrm>
          <a:prstGeom prst="rect">
            <a:avLst/>
          </a:prstGeom>
          <a:noFill/>
          <a:ln>
            <a:noFill/>
          </a:ln>
        </p:spPr>
        <p:txBody>
          <a:bodyPr anchorCtr="0" anchor="b" bIns="89350" lIns="89350" spcFirstLastPara="1" rIns="89350" wrap="square" tIns="89350"/>
          <a:lstStyle>
            <a:lvl1pPr indent="-228600" lvl="0" marL="4572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29" name="Shape 229"/>
          <p:cNvSpPr txBox="1"/>
          <p:nvPr>
            <p:ph idx="2" type="body"/>
          </p:nvPr>
        </p:nvSpPr>
        <p:spPr>
          <a:xfrm>
            <a:off x="3308031" y="1461701"/>
            <a:ext cx="5136522" cy="479688"/>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30" name="Shape 230"/>
          <p:cNvSpPr txBox="1"/>
          <p:nvPr>
            <p:ph idx="3" type="body"/>
          </p:nvPr>
        </p:nvSpPr>
        <p:spPr>
          <a:xfrm>
            <a:off x="457802" y="3003622"/>
            <a:ext cx="2626903" cy="479688"/>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31" name="Shape 231"/>
          <p:cNvSpPr txBox="1"/>
          <p:nvPr>
            <p:ph idx="4" type="body"/>
          </p:nvPr>
        </p:nvSpPr>
        <p:spPr>
          <a:xfrm>
            <a:off x="3308031" y="2869924"/>
            <a:ext cx="5136522" cy="606412"/>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32" name="Shape 232"/>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p:spTree>
      <p:nvGrpSpPr>
        <p:cNvPr id="233" name="Shape 233"/>
        <p:cNvGrpSpPr/>
        <p:nvPr/>
      </p:nvGrpSpPr>
      <p:grpSpPr>
        <a:xfrm>
          <a:off x="0" y="0"/>
          <a:ext cx="0" cy="0"/>
          <a:chOff x="0" y="0"/>
          <a:chExt cx="0" cy="0"/>
        </a:xfrm>
      </p:grpSpPr>
      <p:cxnSp>
        <p:nvCxnSpPr>
          <p:cNvPr id="234" name="Shape 234"/>
          <p:cNvCxnSpPr/>
          <p:nvPr/>
        </p:nvCxnSpPr>
        <p:spPr>
          <a:xfrm rot="10800000">
            <a:off x="6026727" y="2037521"/>
            <a:ext cx="2641153" cy="1"/>
          </a:xfrm>
          <a:prstGeom prst="straightConnector1">
            <a:avLst/>
          </a:prstGeom>
          <a:solidFill>
            <a:srgbClr val="5B9BD5"/>
          </a:solidFill>
          <a:ln cap="flat" cmpd="sng" w="9525">
            <a:solidFill>
              <a:srgbClr val="000000"/>
            </a:solidFill>
            <a:prstDash val="solid"/>
            <a:round/>
            <a:headEnd len="sm" w="sm" type="none"/>
            <a:tailEnd len="sm" w="sm" type="none"/>
          </a:ln>
        </p:spPr>
      </p:cxnSp>
      <p:cxnSp>
        <p:nvCxnSpPr>
          <p:cNvPr id="235" name="Shape 235"/>
          <p:cNvCxnSpPr/>
          <p:nvPr/>
        </p:nvCxnSpPr>
        <p:spPr>
          <a:xfrm>
            <a:off x="465265" y="2037522"/>
            <a:ext cx="5373806" cy="0"/>
          </a:xfrm>
          <a:prstGeom prst="straightConnector1">
            <a:avLst/>
          </a:prstGeom>
          <a:solidFill>
            <a:srgbClr val="5B9BD5"/>
          </a:solidFill>
          <a:ln cap="flat" cmpd="sng" w="9525">
            <a:solidFill>
              <a:srgbClr val="000000"/>
            </a:solidFill>
            <a:prstDash val="solid"/>
            <a:round/>
            <a:headEnd len="sm" w="sm" type="none"/>
            <a:tailEnd len="sm" w="sm" type="none"/>
          </a:ln>
        </p:spPr>
      </p:cxnSp>
      <p:sp>
        <p:nvSpPr>
          <p:cNvPr id="236" name="Shape 236"/>
          <p:cNvSpPr txBox="1"/>
          <p:nvPr>
            <p:ph idx="1" type="body"/>
          </p:nvPr>
        </p:nvSpPr>
        <p:spPr>
          <a:xfrm>
            <a:off x="6040976" y="1466146"/>
            <a:ext cx="2626903" cy="479689"/>
          </a:xfrm>
          <a:prstGeom prst="rect">
            <a:avLst/>
          </a:prstGeom>
          <a:noFill/>
          <a:ln>
            <a:noFill/>
          </a:ln>
        </p:spPr>
        <p:txBody>
          <a:bodyPr anchorCtr="0" anchor="b" bIns="89350" lIns="89350" spcFirstLastPara="1" rIns="89350" wrap="square" tIns="89350"/>
          <a:lstStyle>
            <a:lvl1pPr indent="-228600" lvl="0" marL="4572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37" name="Shape 237"/>
          <p:cNvSpPr txBox="1"/>
          <p:nvPr>
            <p:ph idx="2" type="body"/>
          </p:nvPr>
        </p:nvSpPr>
        <p:spPr>
          <a:xfrm>
            <a:off x="465264" y="1466146"/>
            <a:ext cx="5373806" cy="479689"/>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38" name="Shape 238"/>
          <p:cNvSpPr txBox="1"/>
          <p:nvPr>
            <p:ph type="title"/>
          </p:nvPr>
        </p:nvSpPr>
        <p:spPr>
          <a:xfrm>
            <a:off x="432763" y="1043596"/>
            <a:ext cx="8235115" cy="559089"/>
          </a:xfrm>
          <a:prstGeom prst="rect">
            <a:avLst/>
          </a:prstGeom>
          <a:noFill/>
          <a:ln>
            <a:noFill/>
          </a:ln>
        </p:spPr>
        <p:txBody>
          <a:bodyPr anchorCtr="0" anchor="ctr" bIns="89350" lIns="89350" spcFirstLastPara="1" rIns="89350" wrap="square" tIns="89350"/>
          <a:lstStyle>
            <a:lvl1pPr lvl="0" marR="0" rtl="0" algn="l">
              <a:lnSpc>
                <a:spcPct val="89743"/>
              </a:lnSpc>
              <a:spcBef>
                <a:spcPts val="0"/>
              </a:spcBef>
              <a:spcAft>
                <a:spcPts val="0"/>
              </a:spcAft>
              <a:buClr>
                <a:srgbClr val="000000"/>
              </a:buClr>
              <a:buSzPts val="3800"/>
              <a:buFont typeface="Calibri"/>
              <a:buNone/>
              <a:defRPr b="0" i="0" sz="38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239" name="Shape 239"/>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wo Content">
  <p:cSld name="1_Two Content">
    <p:spTree>
      <p:nvGrpSpPr>
        <p:cNvPr id="240" name="Shape 240"/>
        <p:cNvGrpSpPr/>
        <p:nvPr/>
      </p:nvGrpSpPr>
      <p:grpSpPr>
        <a:xfrm>
          <a:off x="0" y="0"/>
          <a:ext cx="0" cy="0"/>
          <a:chOff x="0" y="0"/>
          <a:chExt cx="0" cy="0"/>
        </a:xfrm>
      </p:grpSpPr>
      <p:sp>
        <p:nvSpPr>
          <p:cNvPr id="241" name="Shape 241"/>
          <p:cNvSpPr txBox="1"/>
          <p:nvPr>
            <p:ph idx="1" type="body"/>
          </p:nvPr>
        </p:nvSpPr>
        <p:spPr>
          <a:xfrm>
            <a:off x="457801" y="1199776"/>
            <a:ext cx="4062155" cy="3394711"/>
          </a:xfrm>
          <a:prstGeom prst="rect">
            <a:avLst/>
          </a:prstGeom>
          <a:noFill/>
          <a:ln>
            <a:noFill/>
          </a:ln>
        </p:spPr>
        <p:txBody>
          <a:bodyPr anchorCtr="0" anchor="t" bIns="89350" lIns="89350" spcFirstLastPara="1" rIns="89350" wrap="square" tIns="89350"/>
          <a:lstStyle>
            <a:lvl1pPr indent="-355600" lvl="0" marL="4572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1pPr>
            <a:lvl2pPr indent="-355600" lvl="1" marL="9144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55600" lvl="3" marL="18288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42" name="Shape 242"/>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Sub Head">
  <p:cSld name="Blank with Sub Head">
    <p:spTree>
      <p:nvGrpSpPr>
        <p:cNvPr id="243" name="Shape 243"/>
        <p:cNvGrpSpPr/>
        <p:nvPr/>
      </p:nvGrpSpPr>
      <p:grpSpPr>
        <a:xfrm>
          <a:off x="0" y="0"/>
          <a:ext cx="0" cy="0"/>
          <a:chOff x="0" y="0"/>
          <a:chExt cx="0" cy="0"/>
        </a:xfrm>
      </p:grpSpPr>
      <p:sp>
        <p:nvSpPr>
          <p:cNvPr id="244" name="Shape 244"/>
          <p:cNvSpPr txBox="1"/>
          <p:nvPr>
            <p:ph idx="1" type="body"/>
          </p:nvPr>
        </p:nvSpPr>
        <p:spPr>
          <a:xfrm>
            <a:off x="362701" y="484533"/>
            <a:ext cx="6965216" cy="298174"/>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45" name="Shape 245"/>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p:cSld name="Chart">
    <p:spTree>
      <p:nvGrpSpPr>
        <p:cNvPr id="246" name="Shape 246"/>
        <p:cNvGrpSpPr/>
        <p:nvPr/>
      </p:nvGrpSpPr>
      <p:grpSpPr>
        <a:xfrm>
          <a:off x="0" y="0"/>
          <a:ext cx="0" cy="0"/>
          <a:chOff x="0" y="0"/>
          <a:chExt cx="0" cy="0"/>
        </a:xfrm>
      </p:grpSpPr>
      <p:sp>
        <p:nvSpPr>
          <p:cNvPr id="247" name="Shape 247"/>
          <p:cNvSpPr txBox="1"/>
          <p:nvPr>
            <p:ph idx="1" type="body"/>
          </p:nvPr>
        </p:nvSpPr>
        <p:spPr>
          <a:xfrm>
            <a:off x="362701" y="484533"/>
            <a:ext cx="6965216" cy="298174"/>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48" name="Shape 248"/>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2">
    <p:spTree>
      <p:nvGrpSpPr>
        <p:cNvPr id="249" name="Shape 249"/>
        <p:cNvGrpSpPr/>
        <p:nvPr/>
      </p:nvGrpSpPr>
      <p:grpSpPr>
        <a:xfrm>
          <a:off x="0" y="0"/>
          <a:ext cx="0" cy="0"/>
          <a:chOff x="0" y="0"/>
          <a:chExt cx="0" cy="0"/>
        </a:xfrm>
      </p:grpSpPr>
      <p:cxnSp>
        <p:nvCxnSpPr>
          <p:cNvPr id="250" name="Shape 250"/>
          <p:cNvCxnSpPr/>
          <p:nvPr/>
        </p:nvCxnSpPr>
        <p:spPr>
          <a:xfrm>
            <a:off x="448220" y="477563"/>
            <a:ext cx="8250660" cy="1"/>
          </a:xfrm>
          <a:prstGeom prst="straightConnector1">
            <a:avLst/>
          </a:prstGeom>
          <a:noFill/>
          <a:ln cap="flat" cmpd="sng" w="9525">
            <a:solidFill>
              <a:srgbClr val="000000"/>
            </a:solidFill>
            <a:prstDash val="solid"/>
            <a:miter lim="8000"/>
            <a:headEnd len="sm" w="sm" type="none"/>
            <a:tailEnd len="sm" w="sm" type="none"/>
          </a:ln>
        </p:spPr>
      </p:cxnSp>
      <p:cxnSp>
        <p:nvCxnSpPr>
          <p:cNvPr id="251" name="Shape 251"/>
          <p:cNvCxnSpPr/>
          <p:nvPr/>
        </p:nvCxnSpPr>
        <p:spPr>
          <a:xfrm>
            <a:off x="448220" y="888949"/>
            <a:ext cx="8250660" cy="1"/>
          </a:xfrm>
          <a:prstGeom prst="straightConnector1">
            <a:avLst/>
          </a:prstGeom>
          <a:noFill/>
          <a:ln cap="flat" cmpd="sng" w="9525">
            <a:solidFill>
              <a:srgbClr val="000000"/>
            </a:solidFill>
            <a:prstDash val="solid"/>
            <a:miter lim="8000"/>
            <a:headEnd len="sm" w="sm" type="none"/>
            <a:tailEnd len="sm" w="sm" type="none"/>
          </a:ln>
        </p:spPr>
      </p:cxnSp>
      <p:sp>
        <p:nvSpPr>
          <p:cNvPr id="252" name="Shape 252"/>
          <p:cNvSpPr txBox="1"/>
          <p:nvPr>
            <p:ph idx="12" type="sldNum"/>
          </p:nvPr>
        </p:nvSpPr>
        <p:spPr>
          <a:xfrm>
            <a:off x="8408914" y="528740"/>
            <a:ext cx="288416" cy="285746"/>
          </a:xfrm>
          <a:prstGeom prst="rect">
            <a:avLst/>
          </a:prstGeom>
          <a:noFill/>
          <a:ln>
            <a:noFill/>
          </a:ln>
        </p:spPr>
        <p:txBody>
          <a:bodyPr anchorCtr="0" anchor="ctr" bIns="0" lIns="0" spcFirstLastPara="1" rIns="0" wrap="square" tIns="0">
            <a:noAutofit/>
          </a:bodyPr>
          <a:lstStyle>
            <a:lvl1pPr indent="0" lvl="0"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x">
  <p:cSld name="TITLE_AND_BODY">
    <p:spTree>
      <p:nvGrpSpPr>
        <p:cNvPr id="260" name="Shape 260"/>
        <p:cNvGrpSpPr/>
        <p:nvPr/>
      </p:nvGrpSpPr>
      <p:grpSpPr>
        <a:xfrm>
          <a:off x="0" y="0"/>
          <a:ext cx="0" cy="0"/>
          <a:chOff x="0" y="0"/>
          <a:chExt cx="0" cy="0"/>
        </a:xfrm>
      </p:grpSpPr>
      <p:sp>
        <p:nvSpPr>
          <p:cNvPr id="261" name="Shape 261"/>
          <p:cNvSpPr txBox="1"/>
          <p:nvPr>
            <p:ph idx="1" type="body"/>
          </p:nvPr>
        </p:nvSpPr>
        <p:spPr>
          <a:xfrm>
            <a:off x="446484" y="4070074"/>
            <a:ext cx="8250900" cy="608400"/>
          </a:xfrm>
          <a:prstGeom prst="rect">
            <a:avLst/>
          </a:prstGeom>
          <a:noFill/>
          <a:ln>
            <a:noFill/>
          </a:ln>
        </p:spPr>
        <p:txBody>
          <a:bodyPr anchorCtr="0" anchor="t"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62" name="Shape 262"/>
          <p:cNvSpPr txBox="1"/>
          <p:nvPr>
            <p:ph idx="2" type="body"/>
          </p:nvPr>
        </p:nvSpPr>
        <p:spPr>
          <a:xfrm>
            <a:off x="446484" y="1109207"/>
            <a:ext cx="8250900" cy="2620800"/>
          </a:xfrm>
          <a:prstGeom prst="rect">
            <a:avLst/>
          </a:prstGeom>
          <a:noFill/>
          <a:ln>
            <a:noFill/>
          </a:ln>
        </p:spPr>
        <p:txBody>
          <a:bodyPr anchorCtr="0" anchor="t" bIns="64325" lIns="64325" spcFirstLastPara="1" rIns="64325" wrap="square" tIns="64325"/>
          <a:lstStyle>
            <a:lvl1pPr indent="-228600" lvl="0" marL="457200" marR="0" rtl="0" algn="l">
              <a:lnSpc>
                <a:spcPct val="116666"/>
              </a:lnSpc>
              <a:spcBef>
                <a:spcPts val="0"/>
              </a:spcBef>
              <a:spcAft>
                <a:spcPts val="0"/>
              </a:spcAft>
              <a:buClr>
                <a:srgbClr val="FFFFFF"/>
              </a:buClr>
              <a:buSzPts val="8400"/>
              <a:buFont typeface="Helvetica Neue"/>
              <a:buNone/>
              <a:defRPr b="1" i="0" sz="84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63" name="Shape 263"/>
          <p:cNvSpPr txBox="1"/>
          <p:nvPr>
            <p:ph idx="12" type="sldNum"/>
          </p:nvPr>
        </p:nvSpPr>
        <p:spPr>
          <a:xfrm>
            <a:off x="482849" y="4832576"/>
            <a:ext cx="221400" cy="223500"/>
          </a:xfrm>
          <a:prstGeom prst="rect">
            <a:avLst/>
          </a:prstGeom>
          <a:noFill/>
          <a:ln>
            <a:noFill/>
          </a:ln>
        </p:spPr>
        <p:txBody>
          <a:bodyPr anchorCtr="0" anchor="ctr" bIns="26800" lIns="26800" spcFirstLastPara="1" rIns="26800" wrap="square" tIns="26800">
            <a:noAutofit/>
          </a:bodyPr>
          <a:lstStyle>
            <a:lvl1pPr indent="0" lvl="0"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p:bg>
      <p:bgPr>
        <a:solidFill>
          <a:srgbClr val="FFFFFF"/>
        </a:solidFill>
      </p:bgPr>
    </p:bg>
    <p:spTree>
      <p:nvGrpSpPr>
        <p:cNvPr id="264" name="Shape 264"/>
        <p:cNvGrpSpPr/>
        <p:nvPr/>
      </p:nvGrpSpPr>
      <p:grpSpPr>
        <a:xfrm>
          <a:off x="0" y="0"/>
          <a:ext cx="0" cy="0"/>
          <a:chOff x="0" y="0"/>
          <a:chExt cx="0" cy="0"/>
        </a:xfrm>
      </p:grpSpPr>
      <p:cxnSp>
        <p:nvCxnSpPr>
          <p:cNvPr id="265" name="Shape 265"/>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266" name="Shape 266"/>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267" name="Shape 267"/>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68" name="Shape 268"/>
          <p:cNvSpPr txBox="1"/>
          <p:nvPr>
            <p:ph type="title"/>
          </p:nvPr>
        </p:nvSpPr>
        <p:spPr>
          <a:xfrm>
            <a:off x="446484" y="1037645"/>
            <a:ext cx="8250900" cy="501000"/>
          </a:xfrm>
          <a:prstGeom prst="rect">
            <a:avLst/>
          </a:prstGeom>
          <a:noFill/>
          <a:ln>
            <a:noFill/>
          </a:ln>
        </p:spPr>
        <p:txBody>
          <a:bodyPr anchorCtr="0" anchor="t" bIns="64325" lIns="64325" spcFirstLastPara="1" rIns="64325" wrap="square" tIns="64325"/>
          <a:lstStyle>
            <a:lvl1pPr lvl="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269" name="Shape 269"/>
          <p:cNvSpPr txBox="1"/>
          <p:nvPr>
            <p:ph idx="2"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70" name="Shape 270"/>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271" name="Shape 271"/>
        <p:cNvGrpSpPr/>
        <p:nvPr/>
      </p:nvGrpSpPr>
      <p:grpSpPr>
        <a:xfrm>
          <a:off x="0" y="0"/>
          <a:ext cx="0" cy="0"/>
          <a:chOff x="0" y="0"/>
          <a:chExt cx="0" cy="0"/>
        </a:xfrm>
      </p:grpSpPr>
      <p:cxnSp>
        <p:nvCxnSpPr>
          <p:cNvPr id="272" name="Shape 272"/>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273" name="Shape 273"/>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274" name="Shape 274"/>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75" name="Shape 275"/>
          <p:cNvSpPr txBox="1"/>
          <p:nvPr>
            <p:ph idx="2" type="body"/>
          </p:nvPr>
        </p:nvSpPr>
        <p:spPr>
          <a:xfrm>
            <a:off x="446484" y="1037645"/>
            <a:ext cx="8250900" cy="1953600"/>
          </a:xfrm>
          <a:prstGeom prst="rect">
            <a:avLst/>
          </a:prstGeom>
          <a:noFill/>
          <a:ln>
            <a:noFill/>
          </a:ln>
        </p:spPr>
        <p:txBody>
          <a:bodyPr anchorCtr="0" anchor="t" bIns="64325" lIns="64325" spcFirstLastPara="1" rIns="64325" wrap="square" tIns="64325"/>
          <a:lstStyle>
            <a:lvl1pPr indent="-228600" lvl="0" marL="457200" marR="0" rtl="0" algn="l">
              <a:lnSpc>
                <a:spcPct val="88333"/>
              </a:lnSpc>
              <a:spcBef>
                <a:spcPts val="0"/>
              </a:spcBef>
              <a:spcAft>
                <a:spcPts val="0"/>
              </a:spcAft>
              <a:buClr>
                <a:srgbClr val="FFFFFF"/>
              </a:buClr>
              <a:buSzPts val="8400"/>
              <a:buFont typeface="Helvetica Neue"/>
              <a:buNone/>
              <a:defRPr b="1" i="0" sz="84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76" name="Shape 276"/>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bg>
      <p:bgPr>
        <a:solidFill>
          <a:srgbClr val="FFFFFF"/>
        </a:solidFill>
      </p:bgPr>
    </p:bg>
    <p:spTree>
      <p:nvGrpSpPr>
        <p:cNvPr id="277" name="Shape 277"/>
        <p:cNvGrpSpPr/>
        <p:nvPr/>
      </p:nvGrpSpPr>
      <p:grpSpPr>
        <a:xfrm>
          <a:off x="0" y="0"/>
          <a:ext cx="0" cy="0"/>
          <a:chOff x="0" y="0"/>
          <a:chExt cx="0" cy="0"/>
        </a:xfrm>
      </p:grpSpPr>
      <p:cxnSp>
        <p:nvCxnSpPr>
          <p:cNvPr id="278" name="Shape 278"/>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279" name="Shape 279"/>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grpSp>
        <p:nvGrpSpPr>
          <p:cNvPr id="280" name="Shape 280"/>
          <p:cNvGrpSpPr/>
          <p:nvPr/>
        </p:nvGrpSpPr>
        <p:grpSpPr>
          <a:xfrm>
            <a:off x="973336" y="2204996"/>
            <a:ext cx="892937" cy="894461"/>
            <a:chOff x="0" y="0"/>
            <a:chExt cx="1270000" cy="1270000"/>
          </a:xfrm>
        </p:grpSpPr>
        <p:pic>
          <p:nvPicPr>
            <p:cNvPr id="281" name="Shape 281"/>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282" name="Shape 282"/>
            <p:cNvSpPr/>
            <p:nvPr/>
          </p:nvSpPr>
          <p:spPr>
            <a:xfrm>
              <a:off x="88900" y="520700"/>
              <a:ext cx="1079400" cy="2793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ACTIVITY</a:t>
              </a:r>
              <a:endParaRPr sz="1000"/>
            </a:p>
          </p:txBody>
        </p:sp>
      </p:grpSp>
      <p:cxnSp>
        <p:nvCxnSpPr>
          <p:cNvPr id="283" name="Shape 283"/>
          <p:cNvCxnSpPr/>
          <p:nvPr/>
        </p:nvCxnSpPr>
        <p:spPr>
          <a:xfrm rot="10800000">
            <a:off x="2268141" y="1270401"/>
            <a:ext cx="0" cy="3120600"/>
          </a:xfrm>
          <a:prstGeom prst="straightConnector1">
            <a:avLst/>
          </a:prstGeom>
          <a:noFill/>
          <a:ln cap="flat" cmpd="sng" w="12700">
            <a:solidFill>
              <a:srgbClr val="EAEAEA"/>
            </a:solidFill>
            <a:prstDash val="solid"/>
            <a:miter lim="400000"/>
            <a:headEnd len="sm" w="sm" type="none"/>
            <a:tailEnd len="sm" w="sm" type="none"/>
          </a:ln>
        </p:spPr>
      </p:cxnSp>
      <p:sp>
        <p:nvSpPr>
          <p:cNvPr id="284" name="Shape 284"/>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85" name="Shape 285"/>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showMasterSp="0">
  <p:cSld name="Text Slide">
    <p:bg>
      <p:bgPr>
        <a:solidFill>
          <a:srgbClr val="FFFFFF"/>
        </a:solidFill>
      </p:bgPr>
    </p:bg>
    <p:spTree>
      <p:nvGrpSpPr>
        <p:cNvPr id="286" name="Shape 286"/>
        <p:cNvGrpSpPr/>
        <p:nvPr/>
      </p:nvGrpSpPr>
      <p:grpSpPr>
        <a:xfrm>
          <a:off x="0" y="0"/>
          <a:ext cx="0" cy="0"/>
          <a:chOff x="0" y="0"/>
          <a:chExt cx="0" cy="0"/>
        </a:xfrm>
      </p:grpSpPr>
      <p:cxnSp>
        <p:nvCxnSpPr>
          <p:cNvPr id="287" name="Shape 287"/>
          <p:cNvCxnSpPr/>
          <p:nvPr/>
        </p:nvCxnSpPr>
        <p:spPr>
          <a:xfrm>
            <a:off x="448220" y="476767"/>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288" name="Shape 288"/>
          <p:cNvCxnSpPr/>
          <p:nvPr/>
        </p:nvCxnSpPr>
        <p:spPr>
          <a:xfrm>
            <a:off x="448220" y="88830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289" name="Shape 289"/>
          <p:cNvSpPr txBox="1"/>
          <p:nvPr>
            <p:ph type="title"/>
          </p:nvPr>
        </p:nvSpPr>
        <p:spPr>
          <a:xfrm>
            <a:off x="434335" y="1043596"/>
            <a:ext cx="8232000" cy="1102500"/>
          </a:xfrm>
          <a:prstGeom prst="rect">
            <a:avLst/>
          </a:prstGeom>
          <a:noFill/>
          <a:ln>
            <a:noFill/>
          </a:ln>
        </p:spPr>
        <p:txBody>
          <a:bodyPr anchorCtr="0" anchor="t" bIns="64325" lIns="64325" spcFirstLastPara="1" rIns="64325" wrap="square" tIns="64325"/>
          <a:lstStyle>
            <a:lvl1pPr lvl="0" marR="0" rtl="0" algn="l">
              <a:lnSpc>
                <a:spcPct val="88888"/>
              </a:lnSpc>
              <a:spcBef>
                <a:spcPts val="0"/>
              </a:spcBef>
              <a:spcAft>
                <a:spcPts val="0"/>
              </a:spcAft>
              <a:buClr>
                <a:srgbClr val="000000"/>
              </a:buClr>
              <a:buSzPts val="3800"/>
              <a:buFont typeface="Arial"/>
              <a:buNone/>
              <a:defRPr b="1" i="0" sz="3800" u="none" cap="none" strike="noStrike">
                <a:solidFill>
                  <a:srgbClr val="000000"/>
                </a:solidFill>
                <a:latin typeface="Arial"/>
                <a:ea typeface="Arial"/>
                <a:cs typeface="Arial"/>
                <a:sym typeface="Arial"/>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290" name="Shape 290"/>
          <p:cNvSpPr txBox="1"/>
          <p:nvPr>
            <p:ph idx="1" type="body"/>
          </p:nvPr>
        </p:nvSpPr>
        <p:spPr>
          <a:xfrm>
            <a:off x="364300" y="484532"/>
            <a:ext cx="6962700" cy="298200"/>
          </a:xfrm>
          <a:prstGeom prst="rect">
            <a:avLst/>
          </a:prstGeom>
          <a:noFill/>
          <a:ln>
            <a:noFill/>
          </a:ln>
        </p:spPr>
        <p:txBody>
          <a:bodyPr anchorCtr="0" anchor="t" bIns="64325" lIns="64325" spcFirstLastPara="1" rIns="64325" wrap="square" tIns="64325"/>
          <a:lstStyle>
            <a:lvl1pPr indent="-228600" lvl="0" marL="457200" marR="0" rtl="0" algn="l">
              <a:lnSpc>
                <a:spcPct val="110000"/>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323850" lvl="1" marL="9144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2pPr>
            <a:lvl3pPr indent="-323850" lvl="2" marL="13716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3pPr>
            <a:lvl4pPr indent="-323850" lvl="3" marL="18288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4pPr>
            <a:lvl5pPr indent="-323850" lvl="4" marL="22860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91" name="Shape 291"/>
          <p:cNvSpPr txBox="1"/>
          <p:nvPr>
            <p:ph idx="12" type="sldNum"/>
          </p:nvPr>
        </p:nvSpPr>
        <p:spPr>
          <a:xfrm>
            <a:off x="8390425" y="525733"/>
            <a:ext cx="306900" cy="290400"/>
          </a:xfrm>
          <a:prstGeom prst="rect">
            <a:avLst/>
          </a:prstGeom>
          <a:noFill/>
          <a:ln>
            <a:noFill/>
          </a:ln>
        </p:spPr>
        <p:txBody>
          <a:bodyPr anchorCtr="0" anchor="ctr" bIns="0" lIns="0" spcFirstLastPara="1" rIns="0" wrap="square" tIns="0">
            <a:noAutofit/>
          </a:bodyPr>
          <a:lstStyle>
            <a:lvl1pPr indent="0" lvl="0"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0" lvl="1"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2pPr>
            <a:lvl3pPr indent="0" lvl="2"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3pPr>
            <a:lvl4pPr indent="0" lvl="3"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4pPr>
            <a:lvl5pPr indent="0" lvl="4"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5pPr>
            <a:lvl6pPr indent="0" lvl="5"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6pPr>
            <a:lvl7pPr indent="0" lvl="6"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7pPr>
            <a:lvl8pPr indent="0" lvl="7"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8pPr>
            <a:lvl9pPr indent="0" lvl="8"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1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2">
    <p:bg>
      <p:bgPr>
        <a:solidFill>
          <a:srgbClr val="1EC9C6"/>
        </a:solidFill>
      </p:bgPr>
    </p:bg>
    <p:spTree>
      <p:nvGrpSpPr>
        <p:cNvPr id="292" name="Shape 292"/>
        <p:cNvGrpSpPr/>
        <p:nvPr/>
      </p:nvGrpSpPr>
      <p:grpSpPr>
        <a:xfrm>
          <a:off x="0" y="0"/>
          <a:ext cx="0" cy="0"/>
          <a:chOff x="0" y="0"/>
          <a:chExt cx="0" cy="0"/>
        </a:xfrm>
      </p:grpSpPr>
      <p:cxnSp>
        <p:nvCxnSpPr>
          <p:cNvPr id="293" name="Shape 293"/>
          <p:cNvCxnSpPr/>
          <p:nvPr/>
        </p:nvCxnSpPr>
        <p:spPr>
          <a:xfrm>
            <a:off x="448202" y="447260"/>
            <a:ext cx="8250600" cy="0"/>
          </a:xfrm>
          <a:prstGeom prst="straightConnector1">
            <a:avLst/>
          </a:prstGeom>
          <a:noFill/>
          <a:ln cap="flat" cmpd="sng" w="9525">
            <a:solidFill>
              <a:srgbClr val="FFFFFF"/>
            </a:solidFill>
            <a:prstDash val="solid"/>
            <a:miter lim="400000"/>
            <a:headEnd len="sm" w="sm" type="none"/>
            <a:tailEnd len="sm" w="sm" type="none"/>
          </a:ln>
        </p:spPr>
      </p:cxnSp>
      <p:cxnSp>
        <p:nvCxnSpPr>
          <p:cNvPr id="294" name="Shape 294"/>
          <p:cNvCxnSpPr/>
          <p:nvPr/>
        </p:nvCxnSpPr>
        <p:spPr>
          <a:xfrm>
            <a:off x="448202" y="858740"/>
            <a:ext cx="8250600" cy="0"/>
          </a:xfrm>
          <a:prstGeom prst="straightConnector1">
            <a:avLst/>
          </a:prstGeom>
          <a:noFill/>
          <a:ln cap="flat" cmpd="sng" w="9525">
            <a:solidFill>
              <a:srgbClr val="FFFFFF"/>
            </a:solidFill>
            <a:prstDash val="solid"/>
            <a:miter lim="400000"/>
            <a:headEnd len="sm" w="sm" type="none"/>
            <a:tailEnd len="sm" w="sm" type="none"/>
          </a:ln>
        </p:spPr>
      </p:cxnSp>
      <p:sp>
        <p:nvSpPr>
          <p:cNvPr id="295" name="Shape 295"/>
          <p:cNvSpPr txBox="1"/>
          <p:nvPr>
            <p:ph idx="1" type="body"/>
          </p:nvPr>
        </p:nvSpPr>
        <p:spPr>
          <a:xfrm>
            <a:off x="448202" y="518821"/>
            <a:ext cx="7143600" cy="304200"/>
          </a:xfrm>
          <a:prstGeom prst="rect">
            <a:avLst/>
          </a:prstGeom>
          <a:noFill/>
          <a:ln>
            <a:noFill/>
          </a:ln>
        </p:spPr>
        <p:txBody>
          <a:bodyPr anchorCtr="0" anchor="t" bIns="64325" lIns="64325" spcFirstLastPara="1" rIns="64325" wrap="square" tIns="64325"/>
          <a:lstStyle>
            <a:lvl1pPr indent="-323850" lvl="0" marL="4572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1pPr>
            <a:lvl2pPr indent="-323850" lvl="1" marL="9144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2pPr>
            <a:lvl3pPr indent="-323850" lvl="2" marL="13716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3pPr>
            <a:lvl4pPr indent="-323850" lvl="3" marL="18288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4pPr>
            <a:lvl5pPr indent="-323850" lvl="4" marL="22860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96" name="Shape 296"/>
          <p:cNvSpPr txBox="1"/>
          <p:nvPr>
            <p:ph idx="2" type="body"/>
          </p:nvPr>
        </p:nvSpPr>
        <p:spPr>
          <a:xfrm>
            <a:off x="448202" y="1037644"/>
            <a:ext cx="8250600" cy="1043700"/>
          </a:xfrm>
          <a:prstGeom prst="rect">
            <a:avLst/>
          </a:prstGeom>
          <a:noFill/>
          <a:ln>
            <a:noFill/>
          </a:ln>
        </p:spPr>
        <p:txBody>
          <a:bodyPr anchorCtr="0" anchor="t"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297" name="Shape 297"/>
          <p:cNvSpPr txBox="1"/>
          <p:nvPr>
            <p:ph idx="12" type="sldNum"/>
          </p:nvPr>
        </p:nvSpPr>
        <p:spPr>
          <a:xfrm>
            <a:off x="8407115" y="525733"/>
            <a:ext cx="296400" cy="290400"/>
          </a:xfrm>
          <a:prstGeom prst="rect">
            <a:avLst/>
          </a:prstGeom>
          <a:noFill/>
          <a:ln>
            <a:noFill/>
          </a:ln>
        </p:spPr>
        <p:txBody>
          <a:bodyPr anchorCtr="0" anchor="ctr" bIns="0" lIns="0" spcFirstLastPara="1" rIns="0" wrap="square" tIns="0">
            <a:noAutofit/>
          </a:bodyPr>
          <a:lstStyle>
            <a:lvl1pPr indent="0" lvl="0"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0" lvl="1"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2pPr>
            <a:lvl3pPr indent="0" lvl="2"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3pPr>
            <a:lvl4pPr indent="0" lvl="3"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4pPr>
            <a:lvl5pPr indent="0" lvl="4"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5pPr>
            <a:lvl6pPr indent="0" lvl="5"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6pPr>
            <a:lvl7pPr indent="0" lvl="6"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7pPr>
            <a:lvl8pPr indent="0" lvl="7"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8pPr>
            <a:lvl9pPr indent="0" lvl="8"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1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Sub Head" showMasterSp="0">
  <p:cSld name="Blank with Sub Head">
    <p:bg>
      <p:bgPr>
        <a:solidFill>
          <a:srgbClr val="FFFFFF"/>
        </a:solidFill>
      </p:bgPr>
    </p:bg>
    <p:spTree>
      <p:nvGrpSpPr>
        <p:cNvPr id="298" name="Shape 298"/>
        <p:cNvGrpSpPr/>
        <p:nvPr/>
      </p:nvGrpSpPr>
      <p:grpSpPr>
        <a:xfrm>
          <a:off x="0" y="0"/>
          <a:ext cx="0" cy="0"/>
          <a:chOff x="0" y="0"/>
          <a:chExt cx="0" cy="0"/>
        </a:xfrm>
      </p:grpSpPr>
      <p:cxnSp>
        <p:nvCxnSpPr>
          <p:cNvPr id="299" name="Shape 299"/>
          <p:cNvCxnSpPr/>
          <p:nvPr/>
        </p:nvCxnSpPr>
        <p:spPr>
          <a:xfrm>
            <a:off x="448220" y="476767"/>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300" name="Shape 300"/>
          <p:cNvCxnSpPr/>
          <p:nvPr/>
        </p:nvCxnSpPr>
        <p:spPr>
          <a:xfrm>
            <a:off x="448220" y="88830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301" name="Shape 301"/>
          <p:cNvSpPr txBox="1"/>
          <p:nvPr>
            <p:ph idx="1" type="body"/>
          </p:nvPr>
        </p:nvSpPr>
        <p:spPr>
          <a:xfrm>
            <a:off x="364300" y="484532"/>
            <a:ext cx="6962700" cy="298200"/>
          </a:xfrm>
          <a:prstGeom prst="rect">
            <a:avLst/>
          </a:prstGeom>
          <a:noFill/>
          <a:ln>
            <a:noFill/>
          </a:ln>
        </p:spPr>
        <p:txBody>
          <a:bodyPr anchorCtr="0" anchor="t" bIns="64325" lIns="64325" spcFirstLastPara="1" rIns="64325" wrap="square" tIns="64325"/>
          <a:lstStyle>
            <a:lvl1pPr indent="-228600" lvl="0" marL="457200" marR="0" rtl="0" algn="l">
              <a:lnSpc>
                <a:spcPct val="110000"/>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323850" lvl="1" marL="9144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2pPr>
            <a:lvl3pPr indent="-323850" lvl="2" marL="13716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3pPr>
            <a:lvl4pPr indent="-323850" lvl="3" marL="18288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4pPr>
            <a:lvl5pPr indent="-323850" lvl="4" marL="22860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02" name="Shape 302"/>
          <p:cNvSpPr txBox="1"/>
          <p:nvPr>
            <p:ph idx="12" type="sldNum"/>
          </p:nvPr>
        </p:nvSpPr>
        <p:spPr>
          <a:xfrm>
            <a:off x="8390425" y="525733"/>
            <a:ext cx="306900" cy="290400"/>
          </a:xfrm>
          <a:prstGeom prst="rect">
            <a:avLst/>
          </a:prstGeom>
          <a:noFill/>
          <a:ln>
            <a:noFill/>
          </a:ln>
        </p:spPr>
        <p:txBody>
          <a:bodyPr anchorCtr="0" anchor="ctr" bIns="0" lIns="0" spcFirstLastPara="1" rIns="0" wrap="square" tIns="0">
            <a:noAutofit/>
          </a:bodyPr>
          <a:lstStyle>
            <a:lvl1pPr indent="0" lvl="0"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0" lvl="1"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2pPr>
            <a:lvl3pPr indent="0" lvl="2"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3pPr>
            <a:lvl4pPr indent="0" lvl="3"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4pPr>
            <a:lvl5pPr indent="0" lvl="4"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5pPr>
            <a:lvl6pPr indent="0" lvl="5"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6pPr>
            <a:lvl7pPr indent="0" lvl="6"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7pPr>
            <a:lvl8pPr indent="0" lvl="7"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8pPr>
            <a:lvl9pPr indent="0" lvl="8"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1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303" name="Shape 303"/>
        <p:cNvGrpSpPr/>
        <p:nvPr/>
      </p:nvGrpSpPr>
      <p:grpSpPr>
        <a:xfrm>
          <a:off x="0" y="0"/>
          <a:ext cx="0" cy="0"/>
          <a:chOff x="0" y="0"/>
          <a:chExt cx="0" cy="0"/>
        </a:xfrm>
      </p:grpSpPr>
      <p:cxnSp>
        <p:nvCxnSpPr>
          <p:cNvPr id="304" name="Shape 304"/>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305" name="Shape 305"/>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306" name="Shape 306"/>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Q&amp;A</a:t>
            </a:r>
            <a:endParaRPr sz="1000"/>
          </a:p>
        </p:txBody>
      </p:sp>
      <p:sp>
        <p:nvSpPr>
          <p:cNvPr id="307" name="Shape 307"/>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08" name="Shape 308"/>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309" name="Shape 309"/>
        <p:cNvGrpSpPr/>
        <p:nvPr/>
      </p:nvGrpSpPr>
      <p:grpSpPr>
        <a:xfrm>
          <a:off x="0" y="0"/>
          <a:ext cx="0" cy="0"/>
          <a:chOff x="0" y="0"/>
          <a:chExt cx="0" cy="0"/>
        </a:xfrm>
      </p:grpSpPr>
      <p:cxnSp>
        <p:nvCxnSpPr>
          <p:cNvPr id="310" name="Shape 310"/>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311" name="Shape 311"/>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312" name="Shape 312"/>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EXIT TICKETS</a:t>
            </a:r>
            <a:endParaRPr sz="1000"/>
          </a:p>
        </p:txBody>
      </p:sp>
      <p:sp>
        <p:nvSpPr>
          <p:cNvPr id="313" name="Shape 313"/>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14" name="Shape 314"/>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showMasterSp="0">
  <p:cSld name="Content: Full Page Image">
    <p:bg>
      <p:bgPr>
        <a:solidFill>
          <a:srgbClr val="FFFFFF"/>
        </a:solidFill>
      </p:bgPr>
    </p:bg>
    <p:spTree>
      <p:nvGrpSpPr>
        <p:cNvPr id="315" name="Shape 315"/>
        <p:cNvGrpSpPr/>
        <p:nvPr/>
      </p:nvGrpSpPr>
      <p:grpSpPr>
        <a:xfrm>
          <a:off x="0" y="0"/>
          <a:ext cx="0" cy="0"/>
          <a:chOff x="0" y="0"/>
          <a:chExt cx="0" cy="0"/>
        </a:xfrm>
      </p:grpSpPr>
      <p:cxnSp>
        <p:nvCxnSpPr>
          <p:cNvPr id="316" name="Shape 316"/>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17" name="Shape 317"/>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318" name="Shape 318"/>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19" name="Shape 319"/>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20" name="Shape 320"/>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321" name="Shape 321"/>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bg>
      <p:bgPr>
        <a:solidFill>
          <a:srgbClr val="FFFFFF"/>
        </a:solidFill>
      </p:bgPr>
    </p:bg>
    <p:spTree>
      <p:nvGrpSpPr>
        <p:cNvPr id="322" name="Shape 322"/>
        <p:cNvGrpSpPr/>
        <p:nvPr/>
      </p:nvGrpSpPr>
      <p:grpSpPr>
        <a:xfrm>
          <a:off x="0" y="0"/>
          <a:ext cx="0" cy="0"/>
          <a:chOff x="0" y="0"/>
          <a:chExt cx="0" cy="0"/>
        </a:xfrm>
      </p:grpSpPr>
      <p:cxnSp>
        <p:nvCxnSpPr>
          <p:cNvPr id="323" name="Shape 323"/>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24" name="Shape 324"/>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25" name="Shape 325"/>
          <p:cNvCxnSpPr/>
          <p:nvPr/>
        </p:nvCxnSpPr>
        <p:spPr>
          <a:xfrm flipH="1" rot="10800000">
            <a:off x="446484" y="195870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326" name="Shape 326"/>
          <p:cNvCxnSpPr/>
          <p:nvPr/>
        </p:nvCxnSpPr>
        <p:spPr>
          <a:xfrm>
            <a:off x="3250406" y="1959003"/>
            <a:ext cx="5444100" cy="0"/>
          </a:xfrm>
          <a:prstGeom prst="straightConnector1">
            <a:avLst/>
          </a:prstGeom>
          <a:noFill/>
          <a:ln cap="flat" cmpd="sng" w="9525">
            <a:solidFill>
              <a:srgbClr val="000000"/>
            </a:solidFill>
            <a:prstDash val="solid"/>
            <a:miter lim="400000"/>
            <a:headEnd len="sm" w="sm" type="none"/>
            <a:tailEnd len="sm" w="sm" type="none"/>
          </a:ln>
        </p:spPr>
      </p:cxnSp>
      <p:cxnSp>
        <p:nvCxnSpPr>
          <p:cNvPr id="327" name="Shape 327"/>
          <p:cNvCxnSpPr/>
          <p:nvPr/>
        </p:nvCxnSpPr>
        <p:spPr>
          <a:xfrm flipH="1" rot="10800000">
            <a:off x="446484" y="405188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328" name="Shape 328"/>
          <p:cNvCxnSpPr/>
          <p:nvPr/>
        </p:nvCxnSpPr>
        <p:spPr>
          <a:xfrm>
            <a:off x="3259336" y="4052183"/>
            <a:ext cx="5436300" cy="0"/>
          </a:xfrm>
          <a:prstGeom prst="straightConnector1">
            <a:avLst/>
          </a:prstGeom>
          <a:noFill/>
          <a:ln cap="flat" cmpd="sng" w="9525">
            <a:solidFill>
              <a:srgbClr val="000000"/>
            </a:solidFill>
            <a:prstDash val="solid"/>
            <a:miter lim="400000"/>
            <a:headEnd len="sm" w="sm" type="none"/>
            <a:tailEnd len="sm" w="sm" type="none"/>
          </a:ln>
        </p:spPr>
      </p:cxnSp>
      <p:sp>
        <p:nvSpPr>
          <p:cNvPr id="329" name="Shape 329"/>
          <p:cNvSpPr/>
          <p:nvPr/>
        </p:nvSpPr>
        <p:spPr>
          <a:xfrm>
            <a:off x="446484"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OBJECTIVE(S)</a:t>
            </a:r>
            <a:endParaRPr sz="1000"/>
          </a:p>
        </p:txBody>
      </p:sp>
      <p:sp>
        <p:nvSpPr>
          <p:cNvPr id="330" name="Shape 330"/>
          <p:cNvSpPr/>
          <p:nvPr/>
        </p:nvSpPr>
        <p:spPr>
          <a:xfrm>
            <a:off x="3259336"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AGENDA</a:t>
            </a:r>
            <a:endParaRPr sz="1000"/>
          </a:p>
        </p:txBody>
      </p:sp>
      <p:sp>
        <p:nvSpPr>
          <p:cNvPr id="331" name="Shape 331"/>
          <p:cNvSpPr/>
          <p:nvPr/>
        </p:nvSpPr>
        <p:spPr>
          <a:xfrm>
            <a:off x="3259336" y="3774882"/>
            <a:ext cx="54471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RESOURCES</a:t>
            </a:r>
            <a:endParaRPr sz="1000"/>
          </a:p>
        </p:txBody>
      </p:sp>
      <p:sp>
        <p:nvSpPr>
          <p:cNvPr id="332" name="Shape 332"/>
          <p:cNvSpPr/>
          <p:nvPr/>
        </p:nvSpPr>
        <p:spPr>
          <a:xfrm>
            <a:off x="446484" y="3774882"/>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DELIVERABLE</a:t>
            </a:r>
            <a:endParaRPr sz="1000"/>
          </a:p>
        </p:txBody>
      </p:sp>
      <p:sp>
        <p:nvSpPr>
          <p:cNvPr id="333" name="Shape 333"/>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34" name="Shape 334"/>
          <p:cNvSpPr txBox="1"/>
          <p:nvPr>
            <p:ph idx="2" type="body"/>
          </p:nvPr>
        </p:nvSpPr>
        <p:spPr>
          <a:xfrm>
            <a:off x="446484" y="2093181"/>
            <a:ext cx="2625300" cy="4293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35" name="Shape 335"/>
          <p:cNvSpPr txBox="1"/>
          <p:nvPr>
            <p:ph idx="3" type="body"/>
          </p:nvPr>
        </p:nvSpPr>
        <p:spPr>
          <a:xfrm>
            <a:off x="3259336" y="2093181"/>
            <a:ext cx="7770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1"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36" name="Shape 336"/>
          <p:cNvSpPr txBox="1"/>
          <p:nvPr>
            <p:ph idx="4" type="body"/>
          </p:nvPr>
        </p:nvSpPr>
        <p:spPr>
          <a:xfrm>
            <a:off x="4339828" y="2093181"/>
            <a:ext cx="4357800" cy="214800"/>
          </a:xfrm>
          <a:prstGeom prst="rect">
            <a:avLst/>
          </a:prstGeom>
          <a:noFill/>
          <a:ln>
            <a:noFill/>
          </a:ln>
        </p:spPr>
        <p:txBody>
          <a:bodyPr anchorCtr="0" anchor="t" bIns="64325" lIns="64325" spcFirstLastPara="1" rIns="64325" wrap="square" tIns="64325"/>
          <a:lstStyle>
            <a:lvl1pPr indent="-317500" lvl="0" marL="457200" marR="0" rtl="0" algn="l">
              <a:lnSpc>
                <a:spcPct val="100000"/>
              </a:lnSpc>
              <a:spcBef>
                <a:spcPts val="70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37" name="Shape 337"/>
          <p:cNvSpPr txBox="1"/>
          <p:nvPr>
            <p:ph idx="5" type="body"/>
          </p:nvPr>
        </p:nvSpPr>
        <p:spPr>
          <a:xfrm>
            <a:off x="446484" y="4186362"/>
            <a:ext cx="26253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38" name="Shape 338"/>
          <p:cNvSpPr txBox="1"/>
          <p:nvPr>
            <p:ph idx="6" type="body"/>
          </p:nvPr>
        </p:nvSpPr>
        <p:spPr>
          <a:xfrm>
            <a:off x="3259336" y="4186362"/>
            <a:ext cx="54471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39" name="Shape 339"/>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bg>
      <p:bgPr>
        <a:solidFill>
          <a:srgbClr val="FFFFFF"/>
        </a:solidFill>
      </p:bgPr>
    </p:bg>
    <p:spTree>
      <p:nvGrpSpPr>
        <p:cNvPr id="340" name="Shape 340"/>
        <p:cNvGrpSpPr/>
        <p:nvPr/>
      </p:nvGrpSpPr>
      <p:grpSpPr>
        <a:xfrm>
          <a:off x="0" y="0"/>
          <a:ext cx="0" cy="0"/>
          <a:chOff x="0" y="0"/>
          <a:chExt cx="0" cy="0"/>
        </a:xfrm>
      </p:grpSpPr>
      <p:cxnSp>
        <p:nvCxnSpPr>
          <p:cNvPr id="341" name="Shape 34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42" name="Shape 34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43" name="Shape 343"/>
          <p:cNvCxnSpPr/>
          <p:nvPr/>
        </p:nvCxnSpPr>
        <p:spPr>
          <a:xfrm flipH="1" rot="10800000">
            <a:off x="6063258" y="195870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344" name="Shape 344"/>
          <p:cNvCxnSpPr/>
          <p:nvPr/>
        </p:nvCxnSpPr>
        <p:spPr>
          <a:xfrm>
            <a:off x="446484" y="1959003"/>
            <a:ext cx="5444100" cy="0"/>
          </a:xfrm>
          <a:prstGeom prst="straightConnector1">
            <a:avLst/>
          </a:prstGeom>
          <a:noFill/>
          <a:ln cap="flat" cmpd="sng" w="9525">
            <a:solidFill>
              <a:srgbClr val="000000"/>
            </a:solidFill>
            <a:prstDash val="solid"/>
            <a:miter lim="400000"/>
            <a:headEnd len="sm" w="sm" type="none"/>
            <a:tailEnd len="sm" w="sm" type="none"/>
          </a:ln>
        </p:spPr>
      </p:cxnSp>
      <p:sp>
        <p:nvSpPr>
          <p:cNvPr id="345" name="Shape 345"/>
          <p:cNvSpPr/>
          <p:nvPr/>
        </p:nvSpPr>
        <p:spPr>
          <a:xfrm>
            <a:off x="446484"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SUMMARY</a:t>
            </a:r>
            <a:endParaRPr sz="1000"/>
          </a:p>
        </p:txBody>
      </p:sp>
      <p:sp>
        <p:nvSpPr>
          <p:cNvPr id="346" name="Shape 346"/>
          <p:cNvSpPr/>
          <p:nvPr/>
        </p:nvSpPr>
        <p:spPr>
          <a:xfrm>
            <a:off x="6072188"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CHALLENGE / QUESTION</a:t>
            </a:r>
            <a:endParaRPr sz="1000"/>
          </a:p>
        </p:txBody>
      </p:sp>
      <p:sp>
        <p:nvSpPr>
          <p:cNvPr id="347" name="Shape 347"/>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48" name="Shape 348"/>
          <p:cNvSpPr txBox="1"/>
          <p:nvPr>
            <p:ph idx="2" type="body"/>
          </p:nvPr>
        </p:nvSpPr>
        <p:spPr>
          <a:xfrm>
            <a:off x="6072188" y="2093181"/>
            <a:ext cx="2625300" cy="4293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49" name="Shape 349"/>
          <p:cNvSpPr txBox="1"/>
          <p:nvPr>
            <p:ph idx="3" type="body"/>
          </p:nvPr>
        </p:nvSpPr>
        <p:spPr>
          <a:xfrm>
            <a:off x="446484" y="2093181"/>
            <a:ext cx="54291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50" name="Shape 350"/>
          <p:cNvSpPr txBox="1"/>
          <p:nvPr>
            <p:ph idx="4" type="body"/>
          </p:nvPr>
        </p:nvSpPr>
        <p:spPr>
          <a:xfrm>
            <a:off x="446484" y="1037645"/>
            <a:ext cx="8250900" cy="510000"/>
          </a:xfrm>
          <a:prstGeom prst="rect">
            <a:avLst/>
          </a:prstGeom>
          <a:noFill/>
          <a:ln>
            <a:noFill/>
          </a:ln>
        </p:spPr>
        <p:txBody>
          <a:bodyPr anchorCtr="0" anchor="t" bIns="64325" lIns="64325" spcFirstLastPara="1" rIns="64325" wrap="square" tIns="64325"/>
          <a:lstStyle>
            <a:lvl1pPr indent="-228600" lvl="0" marL="45720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51" name="Shape 351"/>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bg>
      <p:bgPr>
        <a:solidFill>
          <a:srgbClr val="FFFFFF"/>
        </a:solidFill>
      </p:bgPr>
    </p:bg>
    <p:spTree>
      <p:nvGrpSpPr>
        <p:cNvPr id="352" name="Shape 352"/>
        <p:cNvGrpSpPr/>
        <p:nvPr/>
      </p:nvGrpSpPr>
      <p:grpSpPr>
        <a:xfrm>
          <a:off x="0" y="0"/>
          <a:ext cx="0" cy="0"/>
          <a:chOff x="0" y="0"/>
          <a:chExt cx="0" cy="0"/>
        </a:xfrm>
      </p:grpSpPr>
      <p:pic>
        <p:nvPicPr>
          <p:cNvPr id="353" name="Shape 353"/>
          <p:cNvPicPr preferRelativeResize="0"/>
          <p:nvPr/>
        </p:nvPicPr>
        <p:blipFill rotWithShape="1">
          <a:blip r:embed="rId2">
            <a:alphaModFix/>
          </a:blip>
          <a:srcRect b="0" l="0" r="0" t="0"/>
          <a:stretch/>
        </p:blipFill>
        <p:spPr>
          <a:xfrm>
            <a:off x="2330648" y="1095492"/>
            <a:ext cx="4472850" cy="3625455"/>
          </a:xfrm>
          <a:prstGeom prst="rect">
            <a:avLst/>
          </a:prstGeom>
          <a:noFill/>
          <a:ln>
            <a:noFill/>
          </a:ln>
        </p:spPr>
      </p:pic>
      <p:cxnSp>
        <p:nvCxnSpPr>
          <p:cNvPr id="354" name="Shape 354"/>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55" name="Shape 355"/>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356" name="Shape 356"/>
          <p:cNvSpPr txBox="1"/>
          <p:nvPr>
            <p:ph idx="1" type="body"/>
          </p:nvPr>
        </p:nvSpPr>
        <p:spPr>
          <a:xfrm>
            <a:off x="2536031" y="1270221"/>
            <a:ext cx="4098600" cy="23169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57" name="Shape 357"/>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58" name="Shape 358"/>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bg>
      <p:bgPr>
        <a:solidFill>
          <a:srgbClr val="FFFFFF"/>
        </a:solidFill>
      </p:bgPr>
    </p:bg>
    <p:spTree>
      <p:nvGrpSpPr>
        <p:cNvPr id="359" name="Shape 359"/>
        <p:cNvGrpSpPr/>
        <p:nvPr/>
      </p:nvGrpSpPr>
      <p:grpSpPr>
        <a:xfrm>
          <a:off x="0" y="0"/>
          <a:ext cx="0" cy="0"/>
          <a:chOff x="0" y="0"/>
          <a:chExt cx="0" cy="0"/>
        </a:xfrm>
      </p:grpSpPr>
      <p:sp>
        <p:nvSpPr>
          <p:cNvPr id="360" name="Shape 360"/>
          <p:cNvSpPr/>
          <p:nvPr/>
        </p:nvSpPr>
        <p:spPr>
          <a:xfrm>
            <a:off x="1965089" y="1096068"/>
            <a:ext cx="5153100" cy="3612300"/>
          </a:xfrm>
          <a:custGeom>
            <a:pathLst>
              <a:path extrusionOk="0" h="120000" w="120000">
                <a:moveTo>
                  <a:pt x="13678" y="0"/>
                </a:moveTo>
                <a:lnTo>
                  <a:pt x="12895" y="666"/>
                </a:lnTo>
                <a:cubicBezTo>
                  <a:pt x="11806" y="1583"/>
                  <a:pt x="11383" y="2622"/>
                  <a:pt x="11294" y="4661"/>
                </a:cubicBezTo>
                <a:cubicBezTo>
                  <a:pt x="11128" y="8406"/>
                  <a:pt x="11067" y="49412"/>
                  <a:pt x="11222" y="49551"/>
                </a:cubicBezTo>
                <a:cubicBezTo>
                  <a:pt x="11439" y="49745"/>
                  <a:pt x="11433" y="54607"/>
                  <a:pt x="11217" y="54918"/>
                </a:cubicBezTo>
                <a:cubicBezTo>
                  <a:pt x="11106" y="55079"/>
                  <a:pt x="11000" y="61736"/>
                  <a:pt x="10928" y="73565"/>
                </a:cubicBezTo>
                <a:cubicBezTo>
                  <a:pt x="10822" y="90918"/>
                  <a:pt x="10800" y="91973"/>
                  <a:pt x="10517" y="92196"/>
                </a:cubicBezTo>
                <a:cubicBezTo>
                  <a:pt x="10344" y="92323"/>
                  <a:pt x="9850" y="93162"/>
                  <a:pt x="9411" y="94063"/>
                </a:cubicBezTo>
                <a:cubicBezTo>
                  <a:pt x="8294" y="96335"/>
                  <a:pt x="5261" y="102353"/>
                  <a:pt x="2405" y="107953"/>
                </a:cubicBezTo>
                <a:lnTo>
                  <a:pt x="0" y="112671"/>
                </a:lnTo>
                <a:lnTo>
                  <a:pt x="0" y="115377"/>
                </a:lnTo>
                <a:lnTo>
                  <a:pt x="0" y="118077"/>
                </a:lnTo>
                <a:lnTo>
                  <a:pt x="638" y="118588"/>
                </a:lnTo>
                <a:cubicBezTo>
                  <a:pt x="1316" y="119127"/>
                  <a:pt x="2927" y="119799"/>
                  <a:pt x="3911" y="119961"/>
                </a:cubicBezTo>
                <a:cubicBezTo>
                  <a:pt x="4239" y="120016"/>
                  <a:pt x="6144" y="120016"/>
                  <a:pt x="8155" y="119961"/>
                </a:cubicBezTo>
                <a:cubicBezTo>
                  <a:pt x="15322" y="119777"/>
                  <a:pt x="71192" y="119349"/>
                  <a:pt x="93909" y="119305"/>
                </a:cubicBezTo>
                <a:lnTo>
                  <a:pt x="117022" y="119266"/>
                </a:lnTo>
                <a:lnTo>
                  <a:pt x="118133" y="118727"/>
                </a:lnTo>
                <a:cubicBezTo>
                  <a:pt x="120005" y="117816"/>
                  <a:pt x="120000" y="117810"/>
                  <a:pt x="120000" y="114921"/>
                </a:cubicBezTo>
                <a:lnTo>
                  <a:pt x="120000" y="112432"/>
                </a:lnTo>
                <a:lnTo>
                  <a:pt x="117144" y="106737"/>
                </a:lnTo>
                <a:cubicBezTo>
                  <a:pt x="115577" y="103608"/>
                  <a:pt x="113471" y="99408"/>
                  <a:pt x="112471" y="97407"/>
                </a:cubicBezTo>
                <a:cubicBezTo>
                  <a:pt x="111477" y="95402"/>
                  <a:pt x="110427" y="93390"/>
                  <a:pt x="110149" y="92940"/>
                </a:cubicBezTo>
                <a:lnTo>
                  <a:pt x="109649" y="92123"/>
                </a:lnTo>
                <a:lnTo>
                  <a:pt x="109555" y="82528"/>
                </a:lnTo>
                <a:cubicBezTo>
                  <a:pt x="109499" y="76371"/>
                  <a:pt x="109405" y="72815"/>
                  <a:pt x="109288" y="72621"/>
                </a:cubicBezTo>
                <a:cubicBezTo>
                  <a:pt x="109055" y="72215"/>
                  <a:pt x="109071" y="60914"/>
                  <a:pt x="109310" y="60708"/>
                </a:cubicBezTo>
                <a:cubicBezTo>
                  <a:pt x="109416" y="60613"/>
                  <a:pt x="109399" y="60419"/>
                  <a:pt x="109271" y="60197"/>
                </a:cubicBezTo>
                <a:cubicBezTo>
                  <a:pt x="109110" y="59924"/>
                  <a:pt x="109105" y="59724"/>
                  <a:pt x="109249" y="59397"/>
                </a:cubicBezTo>
                <a:cubicBezTo>
                  <a:pt x="109388" y="59074"/>
                  <a:pt x="109421" y="51729"/>
                  <a:pt x="109366" y="32026"/>
                </a:cubicBezTo>
                <a:cubicBezTo>
                  <a:pt x="109327" y="17219"/>
                  <a:pt x="109255" y="4661"/>
                  <a:pt x="109205" y="4122"/>
                </a:cubicBezTo>
                <a:cubicBezTo>
                  <a:pt x="108999" y="1966"/>
                  <a:pt x="107860" y="633"/>
                  <a:pt x="106071" y="466"/>
                </a:cubicBezTo>
                <a:cubicBezTo>
                  <a:pt x="105299" y="394"/>
                  <a:pt x="38057" y="38"/>
                  <a:pt x="18867" y="11"/>
                </a:cubicBezTo>
                <a:lnTo>
                  <a:pt x="13678" y="0"/>
                </a:lnTo>
                <a:close/>
              </a:path>
            </a:pathLst>
          </a:custGeom>
          <a:noFill/>
          <a:ln>
            <a:noFill/>
          </a:ln>
        </p:spPr>
      </p:sp>
      <p:cxnSp>
        <p:nvCxnSpPr>
          <p:cNvPr id="361" name="Shape 36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62" name="Shape 36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363" name="Shape 363"/>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64" name="Shape 364"/>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65" name="Shape 365"/>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bg>
      <p:bgPr>
        <a:solidFill>
          <a:srgbClr val="FFFFFF"/>
        </a:solidFill>
      </p:bgPr>
    </p:bg>
    <p:spTree>
      <p:nvGrpSpPr>
        <p:cNvPr id="366" name="Shape 366"/>
        <p:cNvGrpSpPr/>
        <p:nvPr/>
      </p:nvGrpSpPr>
      <p:grpSpPr>
        <a:xfrm>
          <a:off x="0" y="0"/>
          <a:ext cx="0" cy="0"/>
          <a:chOff x="0" y="0"/>
          <a:chExt cx="0" cy="0"/>
        </a:xfrm>
      </p:grpSpPr>
      <p:pic>
        <p:nvPicPr>
          <p:cNvPr id="367" name="Shape 367"/>
          <p:cNvPicPr preferRelativeResize="0"/>
          <p:nvPr/>
        </p:nvPicPr>
        <p:blipFill rotWithShape="1">
          <a:blip r:embed="rId2">
            <a:alphaModFix/>
          </a:blip>
          <a:srcRect b="0" l="0" r="0" t="0"/>
          <a:stretch/>
        </p:blipFill>
        <p:spPr>
          <a:xfrm>
            <a:off x="2205633" y="1064481"/>
            <a:ext cx="4813102" cy="3764936"/>
          </a:xfrm>
          <a:prstGeom prst="rect">
            <a:avLst/>
          </a:prstGeom>
          <a:noFill/>
          <a:ln>
            <a:noFill/>
          </a:ln>
        </p:spPr>
      </p:pic>
      <p:cxnSp>
        <p:nvCxnSpPr>
          <p:cNvPr id="368" name="Shape 368"/>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69" name="Shape 369"/>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370" name="Shape 370"/>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71" name="Shape 371"/>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72" name="Shape 372"/>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bg>
      <p:bgPr>
        <a:solidFill>
          <a:srgbClr val="FFFFFF"/>
        </a:solidFill>
      </p:bgPr>
    </p:bg>
    <p:spTree>
      <p:nvGrpSpPr>
        <p:cNvPr id="373" name="Shape 373"/>
        <p:cNvGrpSpPr/>
        <p:nvPr/>
      </p:nvGrpSpPr>
      <p:grpSpPr>
        <a:xfrm>
          <a:off x="0" y="0"/>
          <a:ext cx="0" cy="0"/>
          <a:chOff x="0" y="0"/>
          <a:chExt cx="0" cy="0"/>
        </a:xfrm>
      </p:grpSpPr>
      <p:pic>
        <p:nvPicPr>
          <p:cNvPr id="374" name="Shape 374"/>
          <p:cNvPicPr preferRelativeResize="0"/>
          <p:nvPr/>
        </p:nvPicPr>
        <p:blipFill rotWithShape="1">
          <a:blip r:embed="rId2">
            <a:alphaModFix/>
          </a:blip>
          <a:srcRect b="0" l="0" r="0" t="0"/>
          <a:stretch/>
        </p:blipFill>
        <p:spPr>
          <a:xfrm>
            <a:off x="714375" y="925271"/>
            <a:ext cx="2843343" cy="4259462"/>
          </a:xfrm>
          <a:prstGeom prst="rect">
            <a:avLst/>
          </a:prstGeom>
          <a:noFill/>
          <a:ln>
            <a:noFill/>
          </a:ln>
        </p:spPr>
      </p:pic>
      <p:pic>
        <p:nvPicPr>
          <p:cNvPr id="375" name="Shape 375"/>
          <p:cNvPicPr preferRelativeResize="0"/>
          <p:nvPr/>
        </p:nvPicPr>
        <p:blipFill rotWithShape="1">
          <a:blip r:embed="rId3">
            <a:alphaModFix/>
          </a:blip>
          <a:srcRect b="0" l="0" r="0" t="0"/>
          <a:stretch/>
        </p:blipFill>
        <p:spPr>
          <a:xfrm>
            <a:off x="3286125" y="966083"/>
            <a:ext cx="2598538" cy="3877506"/>
          </a:xfrm>
          <a:prstGeom prst="rect">
            <a:avLst/>
          </a:prstGeom>
          <a:noFill/>
          <a:ln>
            <a:noFill/>
          </a:ln>
        </p:spPr>
      </p:pic>
      <p:pic>
        <p:nvPicPr>
          <p:cNvPr id="376" name="Shape 376"/>
          <p:cNvPicPr preferRelativeResize="0"/>
          <p:nvPr/>
        </p:nvPicPr>
        <p:blipFill rotWithShape="1">
          <a:blip r:embed="rId4">
            <a:alphaModFix/>
          </a:blip>
          <a:srcRect b="0" l="0" r="0" t="0"/>
          <a:stretch/>
        </p:blipFill>
        <p:spPr>
          <a:xfrm>
            <a:off x="5982891" y="957138"/>
            <a:ext cx="2098477" cy="3838677"/>
          </a:xfrm>
          <a:prstGeom prst="rect">
            <a:avLst/>
          </a:prstGeom>
          <a:noFill/>
          <a:ln>
            <a:noFill/>
          </a:ln>
        </p:spPr>
      </p:pic>
      <p:cxnSp>
        <p:nvCxnSpPr>
          <p:cNvPr id="377" name="Shape 377"/>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78" name="Shape 378"/>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379" name="Shape 379"/>
          <p:cNvSpPr/>
          <p:nvPr/>
        </p:nvSpPr>
        <p:spPr>
          <a:xfrm>
            <a:off x="3973711" y="2701456"/>
            <a:ext cx="1200900" cy="205800"/>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Helvetica Neue"/>
              <a:buNone/>
            </a:pPr>
            <a:r>
              <a:rPr b="0" i="0" lang="en" sz="1000" u="none" cap="none" strike="noStrike">
                <a:solidFill>
                  <a:srgbClr val="000000"/>
                </a:solidFill>
                <a:latin typeface="Helvetica Neue"/>
                <a:ea typeface="Helvetica Neue"/>
                <a:cs typeface="Helvetica Neue"/>
                <a:sym typeface="Helvetica Neue"/>
              </a:rPr>
              <a:t>Drag an object here</a:t>
            </a:r>
            <a:endParaRPr sz="1000"/>
          </a:p>
        </p:txBody>
      </p:sp>
      <p:sp>
        <p:nvSpPr>
          <p:cNvPr id="380" name="Shape 380"/>
          <p:cNvSpPr/>
          <p:nvPr/>
        </p:nvSpPr>
        <p:spPr>
          <a:xfrm>
            <a:off x="6456164" y="2701456"/>
            <a:ext cx="1200900" cy="205800"/>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Helvetica Neue"/>
              <a:buNone/>
            </a:pPr>
            <a:r>
              <a:rPr b="0" i="0" lang="en" sz="1000" u="none" cap="none" strike="noStrike">
                <a:solidFill>
                  <a:srgbClr val="000000"/>
                </a:solidFill>
                <a:latin typeface="Helvetica Neue"/>
                <a:ea typeface="Helvetica Neue"/>
                <a:cs typeface="Helvetica Neue"/>
                <a:sym typeface="Helvetica Neue"/>
              </a:rPr>
              <a:t>Drag an object here</a:t>
            </a:r>
            <a:endParaRPr sz="1000"/>
          </a:p>
        </p:txBody>
      </p:sp>
      <p:sp>
        <p:nvSpPr>
          <p:cNvPr id="381" name="Shape 381"/>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82" name="Shape 382"/>
          <p:cNvSpPr/>
          <p:nvPr>
            <p:ph idx="2" type="pic"/>
          </p:nvPr>
        </p:nvSpPr>
        <p:spPr>
          <a:xfrm>
            <a:off x="6206133" y="1438678"/>
            <a:ext cx="1696500" cy="27960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83" name="Shape 383"/>
          <p:cNvSpPr/>
          <p:nvPr>
            <p:ph idx="3" type="pic"/>
          </p:nvPr>
        </p:nvSpPr>
        <p:spPr>
          <a:xfrm>
            <a:off x="3781661" y="1740578"/>
            <a:ext cx="1609200" cy="23793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84" name="Shape 384"/>
          <p:cNvSpPr txBox="1"/>
          <p:nvPr>
            <p:ph idx="4"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85" name="Shape 385"/>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bg>
      <p:bgPr>
        <a:solidFill>
          <a:srgbClr val="FFFFFF"/>
        </a:solidFill>
      </p:bgPr>
    </p:bg>
    <p:spTree>
      <p:nvGrpSpPr>
        <p:cNvPr id="386" name="Shape 386"/>
        <p:cNvGrpSpPr/>
        <p:nvPr/>
      </p:nvGrpSpPr>
      <p:grpSpPr>
        <a:xfrm>
          <a:off x="0" y="0"/>
          <a:ext cx="0" cy="0"/>
          <a:chOff x="0" y="0"/>
          <a:chExt cx="0" cy="0"/>
        </a:xfrm>
      </p:grpSpPr>
      <p:cxnSp>
        <p:nvCxnSpPr>
          <p:cNvPr id="387" name="Shape 387"/>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88" name="Shape 388"/>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pic>
        <p:nvPicPr>
          <p:cNvPr id="389" name="Shape 389"/>
          <p:cNvPicPr preferRelativeResize="0"/>
          <p:nvPr/>
        </p:nvPicPr>
        <p:blipFill rotWithShape="1">
          <a:blip r:embed="rId2">
            <a:alphaModFix/>
          </a:blip>
          <a:srcRect b="0" l="0" r="0" t="0"/>
          <a:stretch/>
        </p:blipFill>
        <p:spPr>
          <a:xfrm>
            <a:off x="439595" y="1609340"/>
            <a:ext cx="2315400" cy="2442000"/>
          </a:xfrm>
          <a:prstGeom prst="rect">
            <a:avLst/>
          </a:prstGeom>
          <a:noFill/>
          <a:ln>
            <a:noFill/>
          </a:ln>
        </p:spPr>
      </p:pic>
      <p:pic>
        <p:nvPicPr>
          <p:cNvPr id="390" name="Shape 390"/>
          <p:cNvPicPr preferRelativeResize="0"/>
          <p:nvPr/>
        </p:nvPicPr>
        <p:blipFill rotWithShape="1">
          <a:blip r:embed="rId3">
            <a:alphaModFix/>
          </a:blip>
          <a:srcRect b="0" l="0" r="0" t="0"/>
          <a:stretch/>
        </p:blipFill>
        <p:spPr>
          <a:xfrm>
            <a:off x="3084208" y="1622358"/>
            <a:ext cx="1768200" cy="2434500"/>
          </a:xfrm>
          <a:prstGeom prst="rect">
            <a:avLst/>
          </a:prstGeom>
          <a:noFill/>
          <a:ln>
            <a:noFill/>
          </a:ln>
        </p:spPr>
      </p:pic>
      <p:pic>
        <p:nvPicPr>
          <p:cNvPr id="391" name="Shape 391"/>
          <p:cNvPicPr preferRelativeResize="0"/>
          <p:nvPr/>
        </p:nvPicPr>
        <p:blipFill rotWithShape="1">
          <a:blip r:embed="rId4">
            <a:alphaModFix/>
          </a:blip>
          <a:srcRect b="0" l="0" r="0" t="0"/>
          <a:stretch/>
        </p:blipFill>
        <p:spPr>
          <a:xfrm>
            <a:off x="5187922" y="1691049"/>
            <a:ext cx="3498300" cy="2277000"/>
          </a:xfrm>
          <a:prstGeom prst="rect">
            <a:avLst/>
          </a:prstGeom>
          <a:noFill/>
          <a:ln>
            <a:noFill/>
          </a:ln>
        </p:spPr>
      </p:pic>
      <p:sp>
        <p:nvSpPr>
          <p:cNvPr id="392" name="Shape 392"/>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393" name="Shape 393"/>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bg>
      <p:bgPr>
        <a:solidFill>
          <a:srgbClr val="FFFFFF"/>
        </a:solidFill>
      </p:bgPr>
    </p:bg>
    <p:spTree>
      <p:nvGrpSpPr>
        <p:cNvPr id="394" name="Shape 394"/>
        <p:cNvGrpSpPr/>
        <p:nvPr/>
      </p:nvGrpSpPr>
      <p:grpSpPr>
        <a:xfrm>
          <a:off x="0" y="0"/>
          <a:ext cx="0" cy="0"/>
          <a:chOff x="0" y="0"/>
          <a:chExt cx="0" cy="0"/>
        </a:xfrm>
      </p:grpSpPr>
      <p:cxnSp>
        <p:nvCxnSpPr>
          <p:cNvPr id="395" name="Shape 395"/>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96" name="Shape 396"/>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grpSp>
        <p:nvGrpSpPr>
          <p:cNvPr id="397" name="Shape 397"/>
          <p:cNvGrpSpPr/>
          <p:nvPr/>
        </p:nvGrpSpPr>
        <p:grpSpPr>
          <a:xfrm>
            <a:off x="446484" y="1288111"/>
            <a:ext cx="892937" cy="894461"/>
            <a:chOff x="0" y="0"/>
            <a:chExt cx="1270000" cy="1270000"/>
          </a:xfrm>
        </p:grpSpPr>
        <p:pic>
          <p:nvPicPr>
            <p:cNvPr id="398" name="Shape 398"/>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399" name="Shape 399"/>
            <p:cNvSpPr/>
            <p:nvPr/>
          </p:nvSpPr>
          <p:spPr>
            <a:xfrm>
              <a:off x="88900" y="3238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000000"/>
                </a:buClr>
                <a:buSzPts val="1300"/>
                <a:buFont typeface="Helvetica Neue"/>
                <a:buNone/>
              </a:pPr>
              <a:r>
                <a:rPr b="1" i="0" lang="en" sz="1300" u="none" cap="none" strike="noStrike">
                  <a:solidFill>
                    <a:srgbClr val="000000"/>
                  </a:solidFill>
                  <a:latin typeface="Helvetica Neue"/>
                  <a:ea typeface="Helvetica Neue"/>
                  <a:cs typeface="Helvetica Neue"/>
                  <a:sym typeface="Helvetica Neue"/>
                </a:rPr>
                <a:t>INSERT STICKER</a:t>
              </a:r>
              <a:br>
                <a:rPr b="1" i="0" lang="en" sz="1300" u="none" cap="none" strike="noStrike">
                  <a:solidFill>
                    <a:srgbClr val="000000"/>
                  </a:solidFill>
                  <a:latin typeface="Helvetica Neue"/>
                  <a:ea typeface="Helvetica Neue"/>
                  <a:cs typeface="Helvetica Neue"/>
                  <a:sym typeface="Helvetica Neue"/>
                </a:rPr>
              </a:br>
              <a:r>
                <a:rPr b="1" i="0" lang="en" sz="1300" u="none" cap="none" strike="noStrike">
                  <a:solidFill>
                    <a:srgbClr val="000000"/>
                  </a:solidFill>
                  <a:latin typeface="Helvetica Neue"/>
                  <a:ea typeface="Helvetica Neue"/>
                  <a:cs typeface="Helvetica Neue"/>
                  <a:sym typeface="Helvetica Neue"/>
                </a:rPr>
                <a:t>TEXT</a:t>
              </a:r>
              <a:endParaRPr sz="1000"/>
            </a:p>
          </p:txBody>
        </p:sp>
      </p:grpSp>
      <p:grpSp>
        <p:nvGrpSpPr>
          <p:cNvPr id="400" name="Shape 400"/>
          <p:cNvGrpSpPr/>
          <p:nvPr/>
        </p:nvGrpSpPr>
        <p:grpSpPr>
          <a:xfrm>
            <a:off x="1518047" y="1288111"/>
            <a:ext cx="892937" cy="894461"/>
            <a:chOff x="0" y="0"/>
            <a:chExt cx="1270000" cy="1270000"/>
          </a:xfrm>
        </p:grpSpPr>
        <p:pic>
          <p:nvPicPr>
            <p:cNvPr id="401" name="Shape 401"/>
            <p:cNvPicPr preferRelativeResize="0"/>
            <p:nvPr/>
          </p:nvPicPr>
          <p:blipFill rotWithShape="1">
            <a:blip r:embed="rId3">
              <a:alphaModFix/>
            </a:blip>
            <a:srcRect b="0" l="0" r="0" t="0"/>
            <a:stretch/>
          </p:blipFill>
          <p:spPr>
            <a:xfrm>
              <a:off x="0" y="0"/>
              <a:ext cx="1270000" cy="1270000"/>
            </a:xfrm>
            <a:prstGeom prst="rect">
              <a:avLst/>
            </a:prstGeom>
            <a:noFill/>
            <a:ln>
              <a:noFill/>
            </a:ln>
          </p:spPr>
        </p:pic>
        <p:sp>
          <p:nvSpPr>
            <p:cNvPr id="402" name="Shape 402"/>
            <p:cNvSpPr/>
            <p:nvPr/>
          </p:nvSpPr>
          <p:spPr>
            <a:xfrm>
              <a:off x="101600" y="3365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grpSp>
        <p:nvGrpSpPr>
          <p:cNvPr id="403" name="Shape 403"/>
          <p:cNvGrpSpPr/>
          <p:nvPr/>
        </p:nvGrpSpPr>
        <p:grpSpPr>
          <a:xfrm>
            <a:off x="446484" y="2352592"/>
            <a:ext cx="892937" cy="894461"/>
            <a:chOff x="0" y="0"/>
            <a:chExt cx="1270000" cy="1270000"/>
          </a:xfrm>
        </p:grpSpPr>
        <p:pic>
          <p:nvPicPr>
            <p:cNvPr id="404" name="Shape 404"/>
            <p:cNvPicPr preferRelativeResize="0"/>
            <p:nvPr/>
          </p:nvPicPr>
          <p:blipFill rotWithShape="1">
            <a:blip r:embed="rId4">
              <a:alphaModFix/>
            </a:blip>
            <a:srcRect b="0" l="0" r="0" t="0"/>
            <a:stretch/>
          </p:blipFill>
          <p:spPr>
            <a:xfrm>
              <a:off x="0" y="0"/>
              <a:ext cx="1270000" cy="1270000"/>
            </a:xfrm>
            <a:prstGeom prst="rect">
              <a:avLst/>
            </a:prstGeom>
            <a:noFill/>
            <a:ln>
              <a:noFill/>
            </a:ln>
          </p:spPr>
        </p:pic>
        <p:sp>
          <p:nvSpPr>
            <p:cNvPr id="405" name="Shape 405"/>
            <p:cNvSpPr/>
            <p:nvPr/>
          </p:nvSpPr>
          <p:spPr>
            <a:xfrm>
              <a:off x="88900" y="3111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grpSp>
        <p:nvGrpSpPr>
          <p:cNvPr id="406" name="Shape 406"/>
          <p:cNvGrpSpPr/>
          <p:nvPr/>
        </p:nvGrpSpPr>
        <p:grpSpPr>
          <a:xfrm>
            <a:off x="1518047" y="2352592"/>
            <a:ext cx="892937" cy="894461"/>
            <a:chOff x="0" y="0"/>
            <a:chExt cx="1270000" cy="1270000"/>
          </a:xfrm>
        </p:grpSpPr>
        <p:pic>
          <p:nvPicPr>
            <p:cNvPr id="407" name="Shape 407"/>
            <p:cNvPicPr preferRelativeResize="0"/>
            <p:nvPr/>
          </p:nvPicPr>
          <p:blipFill rotWithShape="1">
            <a:blip r:embed="rId5">
              <a:alphaModFix/>
            </a:blip>
            <a:srcRect b="0" l="0" r="0" t="0"/>
            <a:stretch/>
          </p:blipFill>
          <p:spPr>
            <a:xfrm>
              <a:off x="0" y="0"/>
              <a:ext cx="1270000" cy="1270000"/>
            </a:xfrm>
            <a:prstGeom prst="rect">
              <a:avLst/>
            </a:prstGeom>
            <a:noFill/>
            <a:ln>
              <a:noFill/>
            </a:ln>
          </p:spPr>
        </p:pic>
        <p:sp>
          <p:nvSpPr>
            <p:cNvPr id="408" name="Shape 408"/>
            <p:cNvSpPr/>
            <p:nvPr/>
          </p:nvSpPr>
          <p:spPr>
            <a:xfrm>
              <a:off x="101600" y="3238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grpSp>
        <p:nvGrpSpPr>
          <p:cNvPr id="409" name="Shape 409"/>
          <p:cNvGrpSpPr/>
          <p:nvPr/>
        </p:nvGrpSpPr>
        <p:grpSpPr>
          <a:xfrm>
            <a:off x="446484" y="3434963"/>
            <a:ext cx="892937" cy="894461"/>
            <a:chOff x="0" y="0"/>
            <a:chExt cx="1270000" cy="1270000"/>
          </a:xfrm>
        </p:grpSpPr>
        <p:pic>
          <p:nvPicPr>
            <p:cNvPr id="410" name="Shape 410"/>
            <p:cNvPicPr preferRelativeResize="0"/>
            <p:nvPr/>
          </p:nvPicPr>
          <p:blipFill rotWithShape="1">
            <a:blip r:embed="rId6">
              <a:alphaModFix/>
            </a:blip>
            <a:srcRect b="0" l="0" r="0" t="0"/>
            <a:stretch/>
          </p:blipFill>
          <p:spPr>
            <a:xfrm>
              <a:off x="0" y="0"/>
              <a:ext cx="1270000" cy="1270000"/>
            </a:xfrm>
            <a:prstGeom prst="rect">
              <a:avLst/>
            </a:prstGeom>
            <a:noFill/>
            <a:ln>
              <a:noFill/>
            </a:ln>
          </p:spPr>
        </p:pic>
        <p:sp>
          <p:nvSpPr>
            <p:cNvPr id="411" name="Shape 411"/>
            <p:cNvSpPr/>
            <p:nvPr/>
          </p:nvSpPr>
          <p:spPr>
            <a:xfrm>
              <a:off x="88900" y="3111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grpSp>
        <p:nvGrpSpPr>
          <p:cNvPr id="412" name="Shape 412"/>
          <p:cNvGrpSpPr/>
          <p:nvPr/>
        </p:nvGrpSpPr>
        <p:grpSpPr>
          <a:xfrm>
            <a:off x="1518047" y="3434963"/>
            <a:ext cx="892937" cy="894461"/>
            <a:chOff x="0" y="0"/>
            <a:chExt cx="1270000" cy="1270000"/>
          </a:xfrm>
        </p:grpSpPr>
        <p:pic>
          <p:nvPicPr>
            <p:cNvPr id="413" name="Shape 413"/>
            <p:cNvPicPr preferRelativeResize="0"/>
            <p:nvPr/>
          </p:nvPicPr>
          <p:blipFill rotWithShape="1">
            <a:blip r:embed="rId7">
              <a:alphaModFix/>
            </a:blip>
            <a:srcRect b="0" l="0" r="0" t="0"/>
            <a:stretch/>
          </p:blipFill>
          <p:spPr>
            <a:xfrm>
              <a:off x="0" y="0"/>
              <a:ext cx="1270000" cy="1270000"/>
            </a:xfrm>
            <a:prstGeom prst="rect">
              <a:avLst/>
            </a:prstGeom>
            <a:noFill/>
            <a:ln>
              <a:noFill/>
            </a:ln>
          </p:spPr>
        </p:pic>
        <p:sp>
          <p:nvSpPr>
            <p:cNvPr id="414" name="Shape 414"/>
            <p:cNvSpPr/>
            <p:nvPr/>
          </p:nvSpPr>
          <p:spPr>
            <a:xfrm>
              <a:off x="101600" y="3238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sp>
        <p:nvSpPr>
          <p:cNvPr id="415" name="Shape 415"/>
          <p:cNvSpPr/>
          <p:nvPr/>
        </p:nvSpPr>
        <p:spPr>
          <a:xfrm>
            <a:off x="6181018" y="1288111"/>
            <a:ext cx="2275500" cy="1431300"/>
          </a:xfrm>
          <a:custGeom>
            <a:pathLst>
              <a:path extrusionOk="0" h="120000" w="12000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0000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Clr>
                <a:srgbClr val="FFFFFF"/>
              </a:buClr>
              <a:buSzPts val="800"/>
              <a:buFont typeface="Helvetica Neue"/>
              <a:buNone/>
            </a:pPr>
            <a:r>
              <a:rPr b="0" i="0" lang="en" sz="800" u="none" cap="none" strike="noStrike">
                <a:solidFill>
                  <a:srgbClr val="FFFFFF"/>
                </a:solidFill>
                <a:latin typeface="Helvetica Neue"/>
                <a:ea typeface="Helvetica Neue"/>
                <a:cs typeface="Helvetica Neue"/>
                <a:sym typeface="Helvetica Neue"/>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416" name="Shape 416"/>
          <p:cNvGrpSpPr/>
          <p:nvPr/>
        </p:nvGrpSpPr>
        <p:grpSpPr>
          <a:xfrm>
            <a:off x="2848570" y="1288111"/>
            <a:ext cx="1428699" cy="1431138"/>
            <a:chOff x="0" y="0"/>
            <a:chExt cx="2032000" cy="2032000"/>
          </a:xfrm>
        </p:grpSpPr>
        <p:pic>
          <p:nvPicPr>
            <p:cNvPr id="417" name="Shape 417"/>
            <p:cNvPicPr preferRelativeResize="0"/>
            <p:nvPr/>
          </p:nvPicPr>
          <p:blipFill rotWithShape="1">
            <a:blip r:embed="rId8">
              <a:alphaModFix/>
            </a:blip>
            <a:srcRect b="0" l="0" r="0" t="0"/>
            <a:stretch/>
          </p:blipFill>
          <p:spPr>
            <a:xfrm>
              <a:off x="0" y="0"/>
              <a:ext cx="2032000" cy="2032000"/>
            </a:xfrm>
            <a:prstGeom prst="rect">
              <a:avLst/>
            </a:prstGeom>
            <a:noFill/>
            <a:ln>
              <a:noFill/>
            </a:ln>
          </p:spPr>
        </p:pic>
        <p:sp>
          <p:nvSpPr>
            <p:cNvPr id="418" name="Shape 418"/>
            <p:cNvSpPr/>
            <p:nvPr/>
          </p:nvSpPr>
          <p:spPr>
            <a:xfrm>
              <a:off x="165100" y="152400"/>
              <a:ext cx="1676400" cy="2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000000"/>
                </a:buClr>
                <a:buSzPts val="1300"/>
                <a:buFont typeface="Helvetica Neue"/>
                <a:buNone/>
              </a:pPr>
              <a:r>
                <a:rPr b="1" i="0" lang="en" sz="1300" u="none" cap="none" strike="noStrike">
                  <a:solidFill>
                    <a:srgbClr val="000000"/>
                  </a:solidFill>
                  <a:latin typeface="Helvetica Neue"/>
                  <a:ea typeface="Helvetica Neue"/>
                  <a:cs typeface="Helvetica Neue"/>
                  <a:sym typeface="Helvetica Neue"/>
                </a:rPr>
                <a:t>INSERT TERM</a:t>
              </a:r>
              <a:endParaRPr sz="1000"/>
            </a:p>
          </p:txBody>
        </p:sp>
        <p:sp>
          <p:nvSpPr>
            <p:cNvPr id="419" name="Shape 419"/>
            <p:cNvSpPr/>
            <p:nvPr/>
          </p:nvSpPr>
          <p:spPr>
            <a:xfrm>
              <a:off x="165100" y="419100"/>
              <a:ext cx="1676400" cy="14169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000000"/>
                </a:buClr>
                <a:buSzPts val="800"/>
                <a:buFont typeface="Helvetica Neue"/>
                <a:buNone/>
              </a:pPr>
              <a:r>
                <a:rPr b="0" i="0" lang="en" sz="800" u="none" cap="none" strike="noStrike">
                  <a:solidFill>
                    <a:srgbClr val="000000"/>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grpSp>
        <p:nvGrpSpPr>
          <p:cNvPr id="420" name="Shape 420"/>
          <p:cNvGrpSpPr/>
          <p:nvPr/>
        </p:nvGrpSpPr>
        <p:grpSpPr>
          <a:xfrm>
            <a:off x="4473773" y="1288111"/>
            <a:ext cx="1428699" cy="1431138"/>
            <a:chOff x="0" y="0"/>
            <a:chExt cx="2032000" cy="2032000"/>
          </a:xfrm>
        </p:grpSpPr>
        <p:pic>
          <p:nvPicPr>
            <p:cNvPr id="421" name="Shape 421"/>
            <p:cNvPicPr preferRelativeResize="0"/>
            <p:nvPr/>
          </p:nvPicPr>
          <p:blipFill rotWithShape="1">
            <a:blip r:embed="rId9">
              <a:alphaModFix/>
            </a:blip>
            <a:srcRect b="0" l="0" r="0" t="0"/>
            <a:stretch/>
          </p:blipFill>
          <p:spPr>
            <a:xfrm>
              <a:off x="0" y="0"/>
              <a:ext cx="2032000" cy="2032000"/>
            </a:xfrm>
            <a:prstGeom prst="rect">
              <a:avLst/>
            </a:prstGeom>
            <a:noFill/>
            <a:ln>
              <a:noFill/>
            </a:ln>
          </p:spPr>
        </p:pic>
        <p:sp>
          <p:nvSpPr>
            <p:cNvPr id="422" name="Shape 422"/>
            <p:cNvSpPr/>
            <p:nvPr/>
          </p:nvSpPr>
          <p:spPr>
            <a:xfrm>
              <a:off x="177800" y="152400"/>
              <a:ext cx="1676400" cy="2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TERM</a:t>
              </a:r>
              <a:endParaRPr sz="1000"/>
            </a:p>
          </p:txBody>
        </p:sp>
        <p:sp>
          <p:nvSpPr>
            <p:cNvPr id="423" name="Shape 423"/>
            <p:cNvSpPr/>
            <p:nvPr/>
          </p:nvSpPr>
          <p:spPr>
            <a:xfrm>
              <a:off x="177800" y="419100"/>
              <a:ext cx="1676400" cy="14169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SzPts val="800"/>
                <a:buFont typeface="Helvetica Neue"/>
                <a:buNone/>
              </a:pPr>
              <a:r>
                <a:rPr b="0" i="0" lang="en" sz="800" u="none" cap="none" strike="noStrike">
                  <a:solidFill>
                    <a:srgbClr val="FFFFFF"/>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grpSp>
        <p:nvGrpSpPr>
          <p:cNvPr id="424" name="Shape 424"/>
          <p:cNvGrpSpPr/>
          <p:nvPr/>
        </p:nvGrpSpPr>
        <p:grpSpPr>
          <a:xfrm>
            <a:off x="2848570" y="2898250"/>
            <a:ext cx="1428699" cy="1431138"/>
            <a:chOff x="0" y="0"/>
            <a:chExt cx="2032000" cy="2032000"/>
          </a:xfrm>
        </p:grpSpPr>
        <p:pic>
          <p:nvPicPr>
            <p:cNvPr id="425" name="Shape 425"/>
            <p:cNvPicPr preferRelativeResize="0"/>
            <p:nvPr/>
          </p:nvPicPr>
          <p:blipFill rotWithShape="1">
            <a:blip r:embed="rId10">
              <a:alphaModFix/>
            </a:blip>
            <a:srcRect b="0" l="0" r="0" t="0"/>
            <a:stretch/>
          </p:blipFill>
          <p:spPr>
            <a:xfrm>
              <a:off x="0" y="0"/>
              <a:ext cx="2032000" cy="2032000"/>
            </a:xfrm>
            <a:prstGeom prst="rect">
              <a:avLst/>
            </a:prstGeom>
            <a:noFill/>
            <a:ln>
              <a:noFill/>
            </a:ln>
          </p:spPr>
        </p:pic>
        <p:sp>
          <p:nvSpPr>
            <p:cNvPr id="426" name="Shape 426"/>
            <p:cNvSpPr/>
            <p:nvPr/>
          </p:nvSpPr>
          <p:spPr>
            <a:xfrm>
              <a:off x="165100" y="177800"/>
              <a:ext cx="1676400" cy="2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TERM</a:t>
              </a:r>
              <a:endParaRPr sz="1000"/>
            </a:p>
          </p:txBody>
        </p:sp>
        <p:sp>
          <p:nvSpPr>
            <p:cNvPr id="427" name="Shape 427"/>
            <p:cNvSpPr/>
            <p:nvPr/>
          </p:nvSpPr>
          <p:spPr>
            <a:xfrm>
              <a:off x="165100" y="444500"/>
              <a:ext cx="1676400" cy="14169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SzPts val="800"/>
                <a:buFont typeface="Helvetica Neue"/>
                <a:buNone/>
              </a:pPr>
              <a:r>
                <a:rPr b="0" i="0" lang="en" sz="800" u="none" cap="none" strike="noStrike">
                  <a:solidFill>
                    <a:srgbClr val="FFFFFF"/>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grpSp>
        <p:nvGrpSpPr>
          <p:cNvPr id="428" name="Shape 428"/>
          <p:cNvGrpSpPr/>
          <p:nvPr/>
        </p:nvGrpSpPr>
        <p:grpSpPr>
          <a:xfrm>
            <a:off x="4473773" y="2898250"/>
            <a:ext cx="1428699" cy="1431138"/>
            <a:chOff x="0" y="0"/>
            <a:chExt cx="2032000" cy="2032000"/>
          </a:xfrm>
        </p:grpSpPr>
        <p:pic>
          <p:nvPicPr>
            <p:cNvPr id="429" name="Shape 429"/>
            <p:cNvPicPr preferRelativeResize="0"/>
            <p:nvPr/>
          </p:nvPicPr>
          <p:blipFill rotWithShape="1">
            <a:blip r:embed="rId11">
              <a:alphaModFix/>
            </a:blip>
            <a:srcRect b="0" l="0" r="0" t="0"/>
            <a:stretch/>
          </p:blipFill>
          <p:spPr>
            <a:xfrm>
              <a:off x="0" y="0"/>
              <a:ext cx="2032000" cy="2032000"/>
            </a:xfrm>
            <a:prstGeom prst="rect">
              <a:avLst/>
            </a:prstGeom>
            <a:noFill/>
            <a:ln>
              <a:noFill/>
            </a:ln>
          </p:spPr>
        </p:pic>
        <p:sp>
          <p:nvSpPr>
            <p:cNvPr id="430" name="Shape 430"/>
            <p:cNvSpPr/>
            <p:nvPr/>
          </p:nvSpPr>
          <p:spPr>
            <a:xfrm>
              <a:off x="177800" y="177800"/>
              <a:ext cx="1676400" cy="2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TERM</a:t>
              </a:r>
              <a:endParaRPr sz="1000"/>
            </a:p>
          </p:txBody>
        </p:sp>
        <p:sp>
          <p:nvSpPr>
            <p:cNvPr id="431" name="Shape 431"/>
            <p:cNvSpPr/>
            <p:nvPr/>
          </p:nvSpPr>
          <p:spPr>
            <a:xfrm>
              <a:off x="177800" y="444500"/>
              <a:ext cx="1676400" cy="14169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SzPts val="800"/>
                <a:buFont typeface="Helvetica Neue"/>
                <a:buNone/>
              </a:pPr>
              <a:r>
                <a:rPr b="0" i="0" lang="en" sz="800" u="none" cap="none" strike="noStrike">
                  <a:solidFill>
                    <a:srgbClr val="FFFFFF"/>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sp>
        <p:nvSpPr>
          <p:cNvPr id="432" name="Shape 432"/>
          <p:cNvSpPr/>
          <p:nvPr/>
        </p:nvSpPr>
        <p:spPr>
          <a:xfrm>
            <a:off x="6181018" y="2898250"/>
            <a:ext cx="2275500" cy="1431300"/>
          </a:xfrm>
          <a:custGeom>
            <a:pathLst>
              <a:path extrusionOk="0" h="120000" w="12000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Clr>
                <a:srgbClr val="000000"/>
              </a:buClr>
              <a:buSzPts val="800"/>
              <a:buFont typeface="Helvetica Neue"/>
              <a:buNone/>
            </a:pPr>
            <a:r>
              <a:rPr b="0" i="0" lang="en" sz="800" u="none" cap="none" strike="noStrike">
                <a:solidFill>
                  <a:srgbClr val="000000"/>
                </a:solidFill>
                <a:latin typeface="Helvetica Neue"/>
                <a:ea typeface="Helvetica Neue"/>
                <a:cs typeface="Helvetica Neue"/>
                <a:sym typeface="Helvetica Neue"/>
              </a:rPr>
              <a:t>Insert quote here. Vestibulum suscipit augue a erat tristique sollicitudin. Donec sit amet neque arcu. Vestibulum at rhoncus neque. Vivamus eget vulputate purus. Curabitur venenatis, nisi non faucibus fringilla. —John Doe</a:t>
            </a:r>
            <a:endParaRPr sz="1000"/>
          </a:p>
        </p:txBody>
      </p:sp>
      <p:sp>
        <p:nvSpPr>
          <p:cNvPr id="433" name="Shape 433"/>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434" name="Shape 434"/>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bg>
      <p:bgPr>
        <a:solidFill>
          <a:srgbClr val="FFFFFF"/>
        </a:solidFill>
      </p:bgPr>
    </p:bg>
    <p:spTree>
      <p:nvGrpSpPr>
        <p:cNvPr id="435" name="Shape 435"/>
        <p:cNvGrpSpPr/>
        <p:nvPr/>
      </p:nvGrpSpPr>
      <p:grpSpPr>
        <a:xfrm>
          <a:off x="0" y="0"/>
          <a:ext cx="0" cy="0"/>
          <a:chOff x="0" y="0"/>
          <a:chExt cx="0" cy="0"/>
        </a:xfrm>
      </p:grpSpPr>
      <p:cxnSp>
        <p:nvCxnSpPr>
          <p:cNvPr id="436" name="Shape 436"/>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437" name="Shape 437"/>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grpSp>
        <p:nvGrpSpPr>
          <p:cNvPr id="438" name="Shape 438"/>
          <p:cNvGrpSpPr/>
          <p:nvPr/>
        </p:nvGrpSpPr>
        <p:grpSpPr>
          <a:xfrm>
            <a:off x="973336" y="2204996"/>
            <a:ext cx="892937" cy="894461"/>
            <a:chOff x="0" y="0"/>
            <a:chExt cx="1270000" cy="1270000"/>
          </a:xfrm>
        </p:grpSpPr>
        <p:pic>
          <p:nvPicPr>
            <p:cNvPr id="439" name="Shape 439"/>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440" name="Shape 440"/>
            <p:cNvSpPr/>
            <p:nvPr/>
          </p:nvSpPr>
          <p:spPr>
            <a:xfrm>
              <a:off x="88900" y="415925"/>
              <a:ext cx="1079400" cy="4890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EXERCISE</a:t>
              </a:r>
              <a:endParaRPr sz="1000"/>
            </a:p>
          </p:txBody>
        </p:sp>
      </p:grpSp>
      <p:cxnSp>
        <p:nvCxnSpPr>
          <p:cNvPr id="441" name="Shape 441"/>
          <p:cNvCxnSpPr/>
          <p:nvPr/>
        </p:nvCxnSpPr>
        <p:spPr>
          <a:xfrm flipH="1" rot="10800000">
            <a:off x="2750344" y="2284391"/>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442" name="Shape 442"/>
          <p:cNvCxnSpPr/>
          <p:nvPr/>
        </p:nvCxnSpPr>
        <p:spPr>
          <a:xfrm flipH="1" rot="10800000">
            <a:off x="2750344" y="3790229"/>
            <a:ext cx="2626200" cy="300"/>
          </a:xfrm>
          <a:prstGeom prst="straightConnector1">
            <a:avLst/>
          </a:prstGeom>
          <a:noFill/>
          <a:ln cap="flat" cmpd="sng" w="9525">
            <a:solidFill>
              <a:srgbClr val="000000"/>
            </a:solidFill>
            <a:prstDash val="solid"/>
            <a:miter lim="400000"/>
            <a:headEnd len="sm" w="sm" type="none"/>
            <a:tailEnd len="sm" w="sm" type="none"/>
          </a:ln>
        </p:spPr>
      </p:cxnSp>
      <p:sp>
        <p:nvSpPr>
          <p:cNvPr id="443" name="Shape 443"/>
          <p:cNvSpPr/>
          <p:nvPr/>
        </p:nvSpPr>
        <p:spPr>
          <a:xfrm>
            <a:off x="2750344" y="2105786"/>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TIMING</a:t>
            </a:r>
            <a:endParaRPr sz="1000"/>
          </a:p>
        </p:txBody>
      </p:sp>
      <p:sp>
        <p:nvSpPr>
          <p:cNvPr id="444" name="Shape 444"/>
          <p:cNvSpPr/>
          <p:nvPr/>
        </p:nvSpPr>
        <p:spPr>
          <a:xfrm>
            <a:off x="2750344" y="3602679"/>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DELIVERABLE</a:t>
            </a:r>
            <a:endParaRPr sz="1000"/>
          </a:p>
        </p:txBody>
      </p:sp>
      <p:cxnSp>
        <p:nvCxnSpPr>
          <p:cNvPr id="445" name="Shape 445"/>
          <p:cNvCxnSpPr/>
          <p:nvPr/>
        </p:nvCxnSpPr>
        <p:spPr>
          <a:xfrm flipH="1" rot="10800000">
            <a:off x="2750344" y="1565677"/>
            <a:ext cx="2626200" cy="300"/>
          </a:xfrm>
          <a:prstGeom prst="straightConnector1">
            <a:avLst/>
          </a:prstGeom>
          <a:noFill/>
          <a:ln cap="flat" cmpd="sng" w="9525">
            <a:solidFill>
              <a:srgbClr val="000000"/>
            </a:solidFill>
            <a:prstDash val="solid"/>
            <a:miter lim="400000"/>
            <a:headEnd len="sm" w="sm" type="none"/>
            <a:tailEnd len="sm" w="sm" type="none"/>
          </a:ln>
        </p:spPr>
      </p:cxnSp>
      <p:sp>
        <p:nvSpPr>
          <p:cNvPr id="446" name="Shape 446"/>
          <p:cNvSpPr/>
          <p:nvPr/>
        </p:nvSpPr>
        <p:spPr>
          <a:xfrm>
            <a:off x="2750344" y="138707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OBJECTIVE(S)</a:t>
            </a:r>
            <a:endParaRPr sz="1000"/>
          </a:p>
        </p:txBody>
      </p:sp>
      <p:cxnSp>
        <p:nvCxnSpPr>
          <p:cNvPr id="447" name="Shape 447"/>
          <p:cNvCxnSpPr/>
          <p:nvPr/>
        </p:nvCxnSpPr>
        <p:spPr>
          <a:xfrm rot="10800000">
            <a:off x="2268141" y="1270401"/>
            <a:ext cx="0" cy="3120600"/>
          </a:xfrm>
          <a:prstGeom prst="straightConnector1">
            <a:avLst/>
          </a:prstGeom>
          <a:noFill/>
          <a:ln cap="flat" cmpd="sng" w="12700">
            <a:solidFill>
              <a:srgbClr val="EAEAEA"/>
            </a:solidFill>
            <a:prstDash val="solid"/>
            <a:miter lim="400000"/>
            <a:headEnd len="sm" w="sm" type="none"/>
            <a:tailEnd len="sm" w="sm" type="none"/>
          </a:ln>
        </p:spPr>
      </p:cxnSp>
      <p:sp>
        <p:nvSpPr>
          <p:cNvPr id="448" name="Shape 448"/>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449" name="Shape 449"/>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rgbClr val="FFFFFF"/>
        </a:solidFill>
      </p:bgPr>
    </p:bg>
    <p:spTree>
      <p:nvGrpSpPr>
        <p:cNvPr id="450" name="Shape 450"/>
        <p:cNvGrpSpPr/>
        <p:nvPr/>
      </p:nvGrpSpPr>
      <p:grpSpPr>
        <a:xfrm>
          <a:off x="0" y="0"/>
          <a:ext cx="0" cy="0"/>
          <a:chOff x="0" y="0"/>
          <a:chExt cx="0" cy="0"/>
        </a:xfrm>
      </p:grpSpPr>
      <p:sp>
        <p:nvSpPr>
          <p:cNvPr id="451" name="Shape 451"/>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bg>
      <p:bgPr>
        <a:solidFill>
          <a:srgbClr val="FFFFFF"/>
        </a:solidFill>
      </p:bgPr>
    </p:bg>
    <p:spTree>
      <p:nvGrpSpPr>
        <p:cNvPr id="452" name="Shape 452"/>
        <p:cNvGrpSpPr/>
        <p:nvPr/>
      </p:nvGrpSpPr>
      <p:grpSpPr>
        <a:xfrm>
          <a:off x="0" y="0"/>
          <a:ext cx="0" cy="0"/>
          <a:chOff x="0" y="0"/>
          <a:chExt cx="0" cy="0"/>
        </a:xfrm>
      </p:grpSpPr>
      <p:cxnSp>
        <p:nvCxnSpPr>
          <p:cNvPr id="453" name="Shape 453"/>
          <p:cNvCxnSpPr/>
          <p:nvPr/>
        </p:nvCxnSpPr>
        <p:spPr>
          <a:xfrm>
            <a:off x="865086" y="549834"/>
            <a:ext cx="7415400" cy="0"/>
          </a:xfrm>
          <a:prstGeom prst="straightConnector1">
            <a:avLst/>
          </a:prstGeom>
          <a:noFill/>
          <a:ln cap="flat" cmpd="sng" w="165100">
            <a:solidFill>
              <a:srgbClr val="000000"/>
            </a:solidFill>
            <a:prstDash val="solid"/>
            <a:miter lim="400000"/>
            <a:headEnd len="sm" w="sm" type="none"/>
            <a:tailEnd len="sm" w="sm" type="none"/>
          </a:ln>
        </p:spPr>
      </p:cxnSp>
      <p:cxnSp>
        <p:nvCxnSpPr>
          <p:cNvPr id="454" name="Shape 454"/>
          <p:cNvCxnSpPr/>
          <p:nvPr/>
        </p:nvCxnSpPr>
        <p:spPr>
          <a:xfrm>
            <a:off x="867099" y="4746772"/>
            <a:ext cx="7418400" cy="0"/>
          </a:xfrm>
          <a:prstGeom prst="straightConnector1">
            <a:avLst/>
          </a:prstGeom>
          <a:noFill/>
          <a:ln cap="flat" cmpd="sng" w="9525">
            <a:solidFill>
              <a:srgbClr val="000000"/>
            </a:solidFill>
            <a:prstDash val="solid"/>
            <a:miter lim="400000"/>
            <a:headEnd len="sm" w="sm" type="none"/>
            <a:tailEnd len="sm" w="sm" type="none"/>
          </a:ln>
        </p:spPr>
      </p:cxnSp>
      <p:sp>
        <p:nvSpPr>
          <p:cNvPr id="455" name="Shape 455"/>
          <p:cNvSpPr txBox="1"/>
          <p:nvPr>
            <p:ph idx="1" type="body"/>
          </p:nvPr>
        </p:nvSpPr>
        <p:spPr>
          <a:xfrm>
            <a:off x="865482" y="747415"/>
            <a:ext cx="7413000" cy="1055400"/>
          </a:xfrm>
          <a:prstGeom prst="rect">
            <a:avLst/>
          </a:prstGeom>
          <a:noFill/>
          <a:ln>
            <a:noFill/>
          </a:ln>
        </p:spPr>
        <p:txBody>
          <a:bodyPr anchorCtr="0" anchor="t" bIns="64325" lIns="64325" spcFirstLastPara="1" rIns="64325" wrap="square" tIns="64325"/>
          <a:lstStyle>
            <a:lvl1pPr indent="-228600" lvl="0" marL="457200" marR="0" rtl="0" algn="l">
              <a:lnSpc>
                <a:spcPct val="65000"/>
              </a:lnSpc>
              <a:spcBef>
                <a:spcPts val="700"/>
              </a:spcBef>
              <a:spcAft>
                <a:spcPts val="0"/>
              </a:spcAft>
              <a:buClr>
                <a:srgbClr val="000000"/>
              </a:buClr>
              <a:buSzPts val="6900"/>
              <a:buFont typeface="Helvetica Neue"/>
              <a:buNone/>
              <a:defRPr b="1" i="0" sz="69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456" name="Shape 456"/>
          <p:cNvSpPr/>
          <p:nvPr>
            <p:ph idx="2" type="pic"/>
          </p:nvPr>
        </p:nvSpPr>
        <p:spPr>
          <a:xfrm>
            <a:off x="8077949" y="4797921"/>
            <a:ext cx="210000" cy="2091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457" name="Shape 457"/>
          <p:cNvSpPr txBox="1"/>
          <p:nvPr>
            <p:ph idx="3" type="body"/>
          </p:nvPr>
        </p:nvSpPr>
        <p:spPr>
          <a:xfrm>
            <a:off x="1050005" y="4788302"/>
            <a:ext cx="3618300" cy="125100"/>
          </a:xfrm>
          <a:prstGeom prst="rect">
            <a:avLst/>
          </a:prstGeom>
          <a:noFill/>
          <a:ln>
            <a:noFill/>
          </a:ln>
        </p:spPr>
        <p:txBody>
          <a:bodyPr anchorCtr="0" anchor="t" bIns="64325" lIns="64325" spcFirstLastPara="1" rIns="64325" wrap="square" tIns="64325"/>
          <a:lstStyle>
            <a:lvl1pPr indent="-228600" lvl="0" marL="457200" marR="0" rtl="0" algn="l">
              <a:lnSpc>
                <a:spcPct val="65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458" name="Shape 458"/>
          <p:cNvSpPr txBox="1"/>
          <p:nvPr>
            <p:ph idx="12" type="sldNum"/>
          </p:nvPr>
        </p:nvSpPr>
        <p:spPr>
          <a:xfrm>
            <a:off x="865482" y="4676278"/>
            <a:ext cx="119400" cy="230400"/>
          </a:xfrm>
          <a:prstGeom prst="rect">
            <a:avLst/>
          </a:prstGeom>
          <a:noFill/>
          <a:ln>
            <a:noFill/>
          </a:ln>
        </p:spPr>
        <p:txBody>
          <a:bodyPr anchorCtr="0" anchor="ctr" bIns="0" lIns="0" spcFirstLastPara="1" rIns="0" wrap="square" tIns="0">
            <a:noAutofit/>
          </a:bodyPr>
          <a:lstStyle>
            <a:lvl1pPr indent="0" lvl="0"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1pPr>
            <a:lvl2pPr indent="0" lvl="1"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2pPr>
            <a:lvl3pPr indent="0" lvl="2"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3pPr>
            <a:lvl4pPr indent="0" lvl="3"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4pPr>
            <a:lvl5pPr indent="0" lvl="4"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5pPr>
            <a:lvl6pPr indent="0" lvl="5"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showMasterSp="0">
  <p:cSld name="Section Slide">
    <p:bg>
      <p:bgPr>
        <a:solidFill>
          <a:srgbClr val="FFFFFF"/>
        </a:solidFill>
      </p:bgPr>
    </p:bg>
    <p:spTree>
      <p:nvGrpSpPr>
        <p:cNvPr id="459" name="Shape 459"/>
        <p:cNvGrpSpPr/>
        <p:nvPr/>
      </p:nvGrpSpPr>
      <p:grpSpPr>
        <a:xfrm>
          <a:off x="0" y="0"/>
          <a:ext cx="0" cy="0"/>
          <a:chOff x="0" y="0"/>
          <a:chExt cx="0" cy="0"/>
        </a:xfrm>
      </p:grpSpPr>
      <p:cxnSp>
        <p:nvCxnSpPr>
          <p:cNvPr id="460" name="Shape 460"/>
          <p:cNvCxnSpPr/>
          <p:nvPr/>
        </p:nvCxnSpPr>
        <p:spPr>
          <a:xfrm>
            <a:off x="448220" y="476767"/>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461" name="Shape 461"/>
          <p:cNvCxnSpPr/>
          <p:nvPr/>
        </p:nvCxnSpPr>
        <p:spPr>
          <a:xfrm>
            <a:off x="448220" y="88830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462" name="Shape 462"/>
          <p:cNvSpPr txBox="1"/>
          <p:nvPr>
            <p:ph type="title"/>
          </p:nvPr>
        </p:nvSpPr>
        <p:spPr>
          <a:xfrm>
            <a:off x="341968" y="1091683"/>
            <a:ext cx="8228400" cy="2523600"/>
          </a:xfrm>
          <a:prstGeom prst="rect">
            <a:avLst/>
          </a:prstGeom>
          <a:noFill/>
          <a:ln>
            <a:noFill/>
          </a:ln>
        </p:spPr>
        <p:txBody>
          <a:bodyPr anchorCtr="0" anchor="t" bIns="64325" lIns="64325" spcFirstLastPara="1" rIns="64325" wrap="square" tIns="64325"/>
          <a:lstStyle>
            <a:lvl1pPr lvl="0" marR="0" rtl="0" algn="l">
              <a:lnSpc>
                <a:spcPct val="70000"/>
              </a:lnSpc>
              <a:spcBef>
                <a:spcPts val="0"/>
              </a:spcBef>
              <a:spcAft>
                <a:spcPts val="0"/>
              </a:spcAft>
              <a:buClr>
                <a:srgbClr val="000000"/>
              </a:buClr>
              <a:buSzPts val="8600"/>
              <a:buFont typeface="Arial"/>
              <a:buNone/>
              <a:defRPr b="1" i="0" sz="8600" u="none" cap="none" strike="noStrike">
                <a:solidFill>
                  <a:srgbClr val="000000"/>
                </a:solidFill>
                <a:latin typeface="Arial"/>
                <a:ea typeface="Arial"/>
                <a:cs typeface="Arial"/>
                <a:sym typeface="Arial"/>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463" name="Shape 463"/>
          <p:cNvSpPr txBox="1"/>
          <p:nvPr>
            <p:ph idx="1" type="body"/>
          </p:nvPr>
        </p:nvSpPr>
        <p:spPr>
          <a:xfrm>
            <a:off x="459363" y="3242641"/>
            <a:ext cx="8228400" cy="1754700"/>
          </a:xfrm>
          <a:prstGeom prst="rect">
            <a:avLst/>
          </a:prstGeom>
          <a:noFill/>
          <a:ln>
            <a:noFill/>
          </a:ln>
        </p:spPr>
        <p:txBody>
          <a:bodyPr anchorCtr="0" anchor="b" bIns="64325" lIns="64325" spcFirstLastPara="1" rIns="64325" wrap="square" tIns="64325"/>
          <a:lstStyle>
            <a:lvl1pPr indent="-311150" lvl="0" marL="4572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1pPr>
            <a:lvl2pPr indent="-311150" lvl="1" marL="9144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2pPr>
            <a:lvl3pPr indent="-311150" lvl="2" marL="13716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3pPr>
            <a:lvl4pPr indent="-311150" lvl="3" marL="18288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4pPr>
            <a:lvl5pPr indent="-311150" lvl="4" marL="22860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464" name="Shape 464"/>
          <p:cNvSpPr txBox="1"/>
          <p:nvPr>
            <p:ph idx="12" type="sldNum"/>
          </p:nvPr>
        </p:nvSpPr>
        <p:spPr>
          <a:xfrm>
            <a:off x="8390425" y="470602"/>
            <a:ext cx="306900" cy="290400"/>
          </a:xfrm>
          <a:prstGeom prst="rect">
            <a:avLst/>
          </a:prstGeom>
          <a:noFill/>
          <a:ln>
            <a:noFill/>
          </a:ln>
        </p:spPr>
        <p:txBody>
          <a:bodyPr anchorCtr="0" anchor="ctr" bIns="0" lIns="0" spcFirstLastPara="1" rIns="0" wrap="square" tIns="0">
            <a:noAutofit/>
          </a:bodyPr>
          <a:lstStyle>
            <a:lvl1pPr indent="0" lvl="0"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0" lvl="1"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2pPr>
            <a:lvl3pPr indent="0" lvl="2"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3pPr>
            <a:lvl4pPr indent="0" lvl="3"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4pPr>
            <a:lvl5pPr indent="0" lvl="4"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5pPr>
            <a:lvl6pPr indent="0" lvl="5"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6pPr>
            <a:lvl7pPr indent="0" lvl="6"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7pPr>
            <a:lvl8pPr indent="0" lvl="7"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8pPr>
            <a:lvl9pPr indent="0" lvl="8"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1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470" name="Shape 470"/>
        <p:cNvGrpSpPr/>
        <p:nvPr/>
      </p:nvGrpSpPr>
      <p:grpSpPr>
        <a:xfrm>
          <a:off x="0" y="0"/>
          <a:ext cx="0" cy="0"/>
          <a:chOff x="0" y="0"/>
          <a:chExt cx="0" cy="0"/>
        </a:xfrm>
      </p:grpSpPr>
      <p:cxnSp>
        <p:nvCxnSpPr>
          <p:cNvPr id="471" name="Shape 471"/>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472" name="Shape 472"/>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473" name="Shape 473"/>
          <p:cNvPicPr preferRelativeResize="0"/>
          <p:nvPr/>
        </p:nvPicPr>
        <p:blipFill rotWithShape="1">
          <a:blip r:embed="rId2">
            <a:alphaModFix/>
          </a:blip>
          <a:srcRect b="0" l="0" r="0" t="0"/>
          <a:stretch/>
        </p:blipFill>
        <p:spPr>
          <a:xfrm>
            <a:off x="446484" y="536713"/>
            <a:ext cx="1991400" cy="2148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474" name="Shape 474"/>
        <p:cNvGrpSpPr/>
        <p:nvPr/>
      </p:nvGrpSpPr>
      <p:grpSpPr>
        <a:xfrm>
          <a:off x="0" y="0"/>
          <a:ext cx="0" cy="0"/>
          <a:chOff x="0" y="0"/>
          <a:chExt cx="0" cy="0"/>
        </a:xfrm>
      </p:grpSpPr>
      <p:cxnSp>
        <p:nvCxnSpPr>
          <p:cNvPr id="475" name="Shape 475"/>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476" name="Shape 476"/>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477" name="Shape 477"/>
        <p:cNvGrpSpPr/>
        <p:nvPr/>
      </p:nvGrpSpPr>
      <p:grpSpPr>
        <a:xfrm>
          <a:off x="0" y="0"/>
          <a:ext cx="0" cy="0"/>
          <a:chOff x="0" y="0"/>
          <a:chExt cx="0" cy="0"/>
        </a:xfrm>
      </p:grpSpPr>
      <p:sp>
        <p:nvSpPr>
          <p:cNvPr id="478" name="Shape 478"/>
          <p:cNvSpPr txBox="1"/>
          <p:nvPr>
            <p:ph type="title"/>
          </p:nvPr>
        </p:nvSpPr>
        <p:spPr>
          <a:xfrm>
            <a:off x="446484" y="1037645"/>
            <a:ext cx="8250900" cy="5010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479" name="Shape 479"/>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480" name="Shape 480"/>
        <p:cNvGrpSpPr/>
        <p:nvPr/>
      </p:nvGrpSpPr>
      <p:grpSpPr>
        <a:xfrm>
          <a:off x="0" y="0"/>
          <a:ext cx="0" cy="0"/>
          <a:chOff x="0" y="0"/>
          <a:chExt cx="0" cy="0"/>
        </a:xfrm>
      </p:grpSpPr>
      <p:sp>
        <p:nvSpPr>
          <p:cNvPr id="481" name="Shape 481"/>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482" name="Shape 482"/>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483" name="Shape 483"/>
        <p:cNvGrpSpPr/>
        <p:nvPr/>
      </p:nvGrpSpPr>
      <p:grpSpPr>
        <a:xfrm>
          <a:off x="0" y="0"/>
          <a:ext cx="0" cy="0"/>
          <a:chOff x="0" y="0"/>
          <a:chExt cx="0" cy="0"/>
        </a:xfrm>
      </p:grpSpPr>
      <p:cxnSp>
        <p:nvCxnSpPr>
          <p:cNvPr id="484" name="Shape 484"/>
          <p:cNvCxnSpPr/>
          <p:nvPr/>
        </p:nvCxnSpPr>
        <p:spPr>
          <a:xfrm>
            <a:off x="446484" y="447261"/>
            <a:ext cx="8250900" cy="0"/>
          </a:xfrm>
          <a:prstGeom prst="straightConnector1">
            <a:avLst/>
          </a:prstGeom>
          <a:noFill/>
          <a:ln>
            <a:noFill/>
          </a:ln>
        </p:spPr>
      </p:cxnSp>
      <p:cxnSp>
        <p:nvCxnSpPr>
          <p:cNvPr id="485" name="Shape 485"/>
          <p:cNvCxnSpPr/>
          <p:nvPr/>
        </p:nvCxnSpPr>
        <p:spPr>
          <a:xfrm>
            <a:off x="446484" y="858741"/>
            <a:ext cx="8250900" cy="0"/>
          </a:xfrm>
          <a:prstGeom prst="straightConnector1">
            <a:avLst/>
          </a:prstGeom>
          <a:noFill/>
          <a:ln>
            <a:noFill/>
          </a:ln>
        </p:spPr>
      </p:cxnSp>
      <p:cxnSp>
        <p:nvCxnSpPr>
          <p:cNvPr id="486" name="Shape 486"/>
          <p:cNvCxnSpPr/>
          <p:nvPr/>
        </p:nvCxnSpPr>
        <p:spPr>
          <a:xfrm flipH="1" rot="10800000">
            <a:off x="446484" y="1958703"/>
            <a:ext cx="2626200" cy="300"/>
          </a:xfrm>
          <a:prstGeom prst="straightConnector1">
            <a:avLst/>
          </a:prstGeom>
          <a:noFill/>
          <a:ln>
            <a:noFill/>
          </a:ln>
        </p:spPr>
      </p:cxnSp>
      <p:cxnSp>
        <p:nvCxnSpPr>
          <p:cNvPr id="487" name="Shape 487"/>
          <p:cNvCxnSpPr/>
          <p:nvPr/>
        </p:nvCxnSpPr>
        <p:spPr>
          <a:xfrm flipH="1" rot="10800000">
            <a:off x="3250406" y="1958703"/>
            <a:ext cx="5444100" cy="300"/>
          </a:xfrm>
          <a:prstGeom prst="straightConnector1">
            <a:avLst/>
          </a:prstGeom>
          <a:noFill/>
          <a:ln>
            <a:noFill/>
          </a:ln>
        </p:spPr>
      </p:cxnSp>
      <p:cxnSp>
        <p:nvCxnSpPr>
          <p:cNvPr id="488" name="Shape 488"/>
          <p:cNvCxnSpPr/>
          <p:nvPr/>
        </p:nvCxnSpPr>
        <p:spPr>
          <a:xfrm flipH="1" rot="10800000">
            <a:off x="446484" y="4051884"/>
            <a:ext cx="2626200" cy="300"/>
          </a:xfrm>
          <a:prstGeom prst="straightConnector1">
            <a:avLst/>
          </a:prstGeom>
          <a:noFill/>
          <a:ln>
            <a:noFill/>
          </a:ln>
        </p:spPr>
      </p:cxnSp>
      <p:cxnSp>
        <p:nvCxnSpPr>
          <p:cNvPr id="489" name="Shape 489"/>
          <p:cNvCxnSpPr/>
          <p:nvPr/>
        </p:nvCxnSpPr>
        <p:spPr>
          <a:xfrm>
            <a:off x="3259336" y="4052184"/>
            <a:ext cx="5436600" cy="0"/>
          </a:xfrm>
          <a:prstGeom prst="straightConnector1">
            <a:avLst/>
          </a:prstGeom>
          <a:noFill/>
          <a:ln>
            <a:noFill/>
          </a:ln>
        </p:spPr>
      </p:cxnSp>
      <p:sp>
        <p:nvSpPr>
          <p:cNvPr id="490" name="Shape 490"/>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sp>
        <p:nvSpPr>
          <p:cNvPr id="491" name="Shape 491"/>
          <p:cNvSpPr/>
          <p:nvPr/>
        </p:nvSpPr>
        <p:spPr>
          <a:xfrm>
            <a:off x="3259336"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AGENDA</a:t>
            </a:r>
            <a:endParaRPr sz="1000"/>
          </a:p>
        </p:txBody>
      </p:sp>
      <p:sp>
        <p:nvSpPr>
          <p:cNvPr id="492" name="Shape 492"/>
          <p:cNvSpPr/>
          <p:nvPr/>
        </p:nvSpPr>
        <p:spPr>
          <a:xfrm>
            <a:off x="3259336" y="3774882"/>
            <a:ext cx="54471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RESOURCES</a:t>
            </a:r>
            <a:endParaRPr sz="1000"/>
          </a:p>
        </p:txBody>
      </p:sp>
      <p:sp>
        <p:nvSpPr>
          <p:cNvPr id="493" name="Shape 493"/>
          <p:cNvSpPr/>
          <p:nvPr/>
        </p:nvSpPr>
        <p:spPr>
          <a:xfrm>
            <a:off x="446484" y="377488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494" name="Shape 494"/>
        <p:cNvGrpSpPr/>
        <p:nvPr/>
      </p:nvGrpSpPr>
      <p:grpSpPr>
        <a:xfrm>
          <a:off x="0" y="0"/>
          <a:ext cx="0" cy="0"/>
          <a:chOff x="0" y="0"/>
          <a:chExt cx="0" cy="0"/>
        </a:xfrm>
      </p:grpSpPr>
      <p:cxnSp>
        <p:nvCxnSpPr>
          <p:cNvPr id="495" name="Shape 495"/>
          <p:cNvCxnSpPr/>
          <p:nvPr/>
        </p:nvCxnSpPr>
        <p:spPr>
          <a:xfrm>
            <a:off x="446484" y="447261"/>
            <a:ext cx="8250900" cy="0"/>
          </a:xfrm>
          <a:prstGeom prst="straightConnector1">
            <a:avLst/>
          </a:prstGeom>
          <a:noFill/>
          <a:ln>
            <a:noFill/>
          </a:ln>
        </p:spPr>
      </p:cxnSp>
      <p:cxnSp>
        <p:nvCxnSpPr>
          <p:cNvPr id="496" name="Shape 496"/>
          <p:cNvCxnSpPr/>
          <p:nvPr/>
        </p:nvCxnSpPr>
        <p:spPr>
          <a:xfrm>
            <a:off x="446484" y="858741"/>
            <a:ext cx="8250900" cy="0"/>
          </a:xfrm>
          <a:prstGeom prst="straightConnector1">
            <a:avLst/>
          </a:prstGeom>
          <a:noFill/>
          <a:ln>
            <a:noFill/>
          </a:ln>
        </p:spPr>
      </p:cxnSp>
      <p:cxnSp>
        <p:nvCxnSpPr>
          <p:cNvPr id="497" name="Shape 497"/>
          <p:cNvCxnSpPr/>
          <p:nvPr/>
        </p:nvCxnSpPr>
        <p:spPr>
          <a:xfrm flipH="1" rot="10800000">
            <a:off x="6063258" y="1958703"/>
            <a:ext cx="2626200" cy="300"/>
          </a:xfrm>
          <a:prstGeom prst="straightConnector1">
            <a:avLst/>
          </a:prstGeom>
          <a:noFill/>
          <a:ln>
            <a:noFill/>
          </a:ln>
        </p:spPr>
      </p:cxnSp>
      <p:cxnSp>
        <p:nvCxnSpPr>
          <p:cNvPr id="498" name="Shape 498"/>
          <p:cNvCxnSpPr/>
          <p:nvPr/>
        </p:nvCxnSpPr>
        <p:spPr>
          <a:xfrm flipH="1" rot="10800000">
            <a:off x="446484" y="1958703"/>
            <a:ext cx="5444100" cy="300"/>
          </a:xfrm>
          <a:prstGeom prst="straightConnector1">
            <a:avLst/>
          </a:prstGeom>
          <a:noFill/>
          <a:ln>
            <a:noFill/>
          </a:ln>
        </p:spPr>
      </p:cxnSp>
      <p:sp>
        <p:nvSpPr>
          <p:cNvPr id="499" name="Shape 499"/>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500" name="Shape 500"/>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501" name="Shape 501"/>
        <p:cNvGrpSpPr/>
        <p:nvPr/>
      </p:nvGrpSpPr>
      <p:grpSpPr>
        <a:xfrm>
          <a:off x="0" y="0"/>
          <a:ext cx="0" cy="0"/>
          <a:chOff x="0" y="0"/>
          <a:chExt cx="0" cy="0"/>
        </a:xfrm>
      </p:grpSpPr>
      <p:pic>
        <p:nvPicPr>
          <p:cNvPr id="502" name="Shape 502"/>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503" name="Shape 503"/>
          <p:cNvCxnSpPr/>
          <p:nvPr/>
        </p:nvCxnSpPr>
        <p:spPr>
          <a:xfrm>
            <a:off x="446484" y="447261"/>
            <a:ext cx="8250900" cy="0"/>
          </a:xfrm>
          <a:prstGeom prst="straightConnector1">
            <a:avLst/>
          </a:prstGeom>
          <a:noFill/>
          <a:ln>
            <a:noFill/>
          </a:ln>
        </p:spPr>
      </p:cxnSp>
      <p:cxnSp>
        <p:nvCxnSpPr>
          <p:cNvPr id="504" name="Shape 504"/>
          <p:cNvCxnSpPr/>
          <p:nvPr/>
        </p:nvCxnSpPr>
        <p:spPr>
          <a:xfrm>
            <a:off x="446484" y="858741"/>
            <a:ext cx="8250900" cy="0"/>
          </a:xfrm>
          <a:prstGeom prst="straightConnector1">
            <a:avLst/>
          </a:prstGeom>
          <a:noFill/>
          <a:ln>
            <a:noFill/>
          </a:ln>
        </p:spPr>
      </p:cxnSp>
      <p:sp>
        <p:nvSpPr>
          <p:cNvPr id="505" name="Shape 505"/>
          <p:cNvSpPr txBox="1"/>
          <p:nvPr>
            <p:ph idx="1" type="body"/>
          </p:nvPr>
        </p:nvSpPr>
        <p:spPr>
          <a:xfrm>
            <a:off x="2536031" y="1270221"/>
            <a:ext cx="40989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506" name="Shape 506"/>
        <p:cNvGrpSpPr/>
        <p:nvPr/>
      </p:nvGrpSpPr>
      <p:grpSpPr>
        <a:xfrm>
          <a:off x="0" y="0"/>
          <a:ext cx="0" cy="0"/>
          <a:chOff x="0" y="0"/>
          <a:chExt cx="0" cy="0"/>
        </a:xfrm>
      </p:grpSpPr>
      <p:pic>
        <p:nvPicPr>
          <p:cNvPr id="507" name="Shape 507"/>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508" name="Shape 508"/>
          <p:cNvCxnSpPr/>
          <p:nvPr/>
        </p:nvCxnSpPr>
        <p:spPr>
          <a:xfrm>
            <a:off x="446484" y="447261"/>
            <a:ext cx="8250900" cy="0"/>
          </a:xfrm>
          <a:prstGeom prst="straightConnector1">
            <a:avLst/>
          </a:prstGeom>
          <a:noFill/>
          <a:ln>
            <a:noFill/>
          </a:ln>
        </p:spPr>
      </p:cxnSp>
      <p:cxnSp>
        <p:nvCxnSpPr>
          <p:cNvPr id="509" name="Shape 509"/>
          <p:cNvCxnSpPr/>
          <p:nvPr/>
        </p:nvCxnSpPr>
        <p:spPr>
          <a:xfrm>
            <a:off x="446484" y="858741"/>
            <a:ext cx="8250900" cy="0"/>
          </a:xfrm>
          <a:prstGeom prst="straightConnector1">
            <a:avLst/>
          </a:prstGeom>
          <a:noFill/>
          <a:ln>
            <a:noFill/>
          </a:ln>
        </p:spPr>
      </p:cxnSp>
      <p:sp>
        <p:nvSpPr>
          <p:cNvPr id="510" name="Shape 510"/>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511" name="Shape 511"/>
        <p:cNvGrpSpPr/>
        <p:nvPr/>
      </p:nvGrpSpPr>
      <p:grpSpPr>
        <a:xfrm>
          <a:off x="0" y="0"/>
          <a:ext cx="0" cy="0"/>
          <a:chOff x="0" y="0"/>
          <a:chExt cx="0" cy="0"/>
        </a:xfrm>
      </p:grpSpPr>
      <p:pic>
        <p:nvPicPr>
          <p:cNvPr id="512" name="Shape 512"/>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513" name="Shape 513"/>
          <p:cNvCxnSpPr/>
          <p:nvPr/>
        </p:nvCxnSpPr>
        <p:spPr>
          <a:xfrm>
            <a:off x="446484" y="447261"/>
            <a:ext cx="8250900" cy="0"/>
          </a:xfrm>
          <a:prstGeom prst="straightConnector1">
            <a:avLst/>
          </a:prstGeom>
          <a:noFill/>
          <a:ln>
            <a:noFill/>
          </a:ln>
        </p:spPr>
      </p:cxnSp>
      <p:cxnSp>
        <p:nvCxnSpPr>
          <p:cNvPr id="514" name="Shape 514"/>
          <p:cNvCxnSpPr/>
          <p:nvPr/>
        </p:nvCxnSpPr>
        <p:spPr>
          <a:xfrm>
            <a:off x="446484" y="858741"/>
            <a:ext cx="8250900" cy="0"/>
          </a:xfrm>
          <a:prstGeom prst="straightConnector1">
            <a:avLst/>
          </a:prstGeom>
          <a:noFill/>
          <a:ln>
            <a:noFill/>
          </a:ln>
        </p:spPr>
      </p:cxnSp>
      <p:sp>
        <p:nvSpPr>
          <p:cNvPr id="515" name="Shape 515"/>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516" name="Shape 516"/>
        <p:cNvGrpSpPr/>
        <p:nvPr/>
      </p:nvGrpSpPr>
      <p:grpSpPr>
        <a:xfrm>
          <a:off x="0" y="0"/>
          <a:ext cx="0" cy="0"/>
          <a:chOff x="0" y="0"/>
          <a:chExt cx="0" cy="0"/>
        </a:xfrm>
      </p:grpSpPr>
      <p:pic>
        <p:nvPicPr>
          <p:cNvPr id="517" name="Shape 517"/>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518" name="Shape 518"/>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519" name="Shape 519"/>
          <p:cNvPicPr preferRelativeResize="0"/>
          <p:nvPr/>
        </p:nvPicPr>
        <p:blipFill rotWithShape="1">
          <a:blip r:embed="rId4">
            <a:alphaModFix/>
          </a:blip>
          <a:srcRect b="0" l="0" r="0" t="0"/>
          <a:stretch/>
        </p:blipFill>
        <p:spPr>
          <a:xfrm>
            <a:off x="5982891" y="957138"/>
            <a:ext cx="2098200" cy="3845400"/>
          </a:xfrm>
          <a:prstGeom prst="rect">
            <a:avLst/>
          </a:prstGeom>
          <a:noFill/>
          <a:ln>
            <a:noFill/>
          </a:ln>
        </p:spPr>
      </p:pic>
      <p:cxnSp>
        <p:nvCxnSpPr>
          <p:cNvPr id="520" name="Shape 520"/>
          <p:cNvCxnSpPr/>
          <p:nvPr/>
        </p:nvCxnSpPr>
        <p:spPr>
          <a:xfrm>
            <a:off x="446484" y="447261"/>
            <a:ext cx="8250900" cy="0"/>
          </a:xfrm>
          <a:prstGeom prst="straightConnector1">
            <a:avLst/>
          </a:prstGeom>
          <a:noFill/>
          <a:ln>
            <a:noFill/>
          </a:ln>
        </p:spPr>
      </p:cxnSp>
      <p:cxnSp>
        <p:nvCxnSpPr>
          <p:cNvPr id="521" name="Shape 521"/>
          <p:cNvCxnSpPr/>
          <p:nvPr/>
        </p:nvCxnSpPr>
        <p:spPr>
          <a:xfrm>
            <a:off x="446484" y="858741"/>
            <a:ext cx="8250900" cy="0"/>
          </a:xfrm>
          <a:prstGeom prst="straightConnector1">
            <a:avLst/>
          </a:prstGeom>
          <a:noFill/>
          <a:ln>
            <a:noFill/>
          </a:ln>
        </p:spPr>
      </p:cxnSp>
      <p:sp>
        <p:nvSpPr>
          <p:cNvPr id="522" name="Shape 522"/>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523" name="Shape 523"/>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524" name="Shape 524"/>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525" name="Shape 525"/>
        <p:cNvGrpSpPr/>
        <p:nvPr/>
      </p:nvGrpSpPr>
      <p:grpSpPr>
        <a:xfrm>
          <a:off x="0" y="0"/>
          <a:ext cx="0" cy="0"/>
          <a:chOff x="0" y="0"/>
          <a:chExt cx="0" cy="0"/>
        </a:xfrm>
      </p:grpSpPr>
      <p:cxnSp>
        <p:nvCxnSpPr>
          <p:cNvPr id="526" name="Shape 526"/>
          <p:cNvCxnSpPr/>
          <p:nvPr/>
        </p:nvCxnSpPr>
        <p:spPr>
          <a:xfrm>
            <a:off x="446484" y="447261"/>
            <a:ext cx="8250900" cy="0"/>
          </a:xfrm>
          <a:prstGeom prst="straightConnector1">
            <a:avLst/>
          </a:prstGeom>
          <a:noFill/>
          <a:ln>
            <a:noFill/>
          </a:ln>
        </p:spPr>
      </p:cxnSp>
      <p:cxnSp>
        <p:nvCxnSpPr>
          <p:cNvPr id="527" name="Shape 527"/>
          <p:cNvCxnSpPr/>
          <p:nvPr/>
        </p:nvCxnSpPr>
        <p:spPr>
          <a:xfrm>
            <a:off x="446484" y="858741"/>
            <a:ext cx="8250900" cy="0"/>
          </a:xfrm>
          <a:prstGeom prst="straightConnector1">
            <a:avLst/>
          </a:prstGeom>
          <a:noFill/>
          <a:ln>
            <a:noFill/>
          </a:ln>
        </p:spPr>
      </p:cxnSp>
      <p:sp>
        <p:nvSpPr>
          <p:cNvPr id="528" name="Shape 528"/>
          <p:cNvSpPr/>
          <p:nvPr/>
        </p:nvSpPr>
        <p:spPr>
          <a:xfrm>
            <a:off x="461128" y="1625441"/>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529" name="Shape 529"/>
          <p:cNvSpPr/>
          <p:nvPr/>
        </p:nvSpPr>
        <p:spPr>
          <a:xfrm>
            <a:off x="3084208" y="1622358"/>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530" name="Shape 530"/>
          <p:cNvSpPr/>
          <p:nvPr/>
        </p:nvSpPr>
        <p:spPr>
          <a:xfrm>
            <a:off x="5209455" y="1707150"/>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531" name="Shape 531"/>
        <p:cNvGrpSpPr/>
        <p:nvPr/>
      </p:nvGrpSpPr>
      <p:grpSpPr>
        <a:xfrm>
          <a:off x="0" y="0"/>
          <a:ext cx="0" cy="0"/>
          <a:chOff x="0" y="0"/>
          <a:chExt cx="0" cy="0"/>
        </a:xfrm>
      </p:grpSpPr>
      <p:cxnSp>
        <p:nvCxnSpPr>
          <p:cNvPr id="532" name="Shape 532"/>
          <p:cNvCxnSpPr/>
          <p:nvPr/>
        </p:nvCxnSpPr>
        <p:spPr>
          <a:xfrm>
            <a:off x="446484" y="447261"/>
            <a:ext cx="8250900" cy="0"/>
          </a:xfrm>
          <a:prstGeom prst="straightConnector1">
            <a:avLst/>
          </a:prstGeom>
          <a:noFill/>
          <a:ln>
            <a:noFill/>
          </a:ln>
        </p:spPr>
      </p:cxnSp>
      <p:cxnSp>
        <p:nvCxnSpPr>
          <p:cNvPr id="533" name="Shape 533"/>
          <p:cNvCxnSpPr/>
          <p:nvPr/>
        </p:nvCxnSpPr>
        <p:spPr>
          <a:xfrm>
            <a:off x="446484" y="858741"/>
            <a:ext cx="8250900" cy="0"/>
          </a:xfrm>
          <a:prstGeom prst="straightConnector1">
            <a:avLst/>
          </a:prstGeom>
          <a:noFill/>
          <a:ln>
            <a:noFill/>
          </a:ln>
        </p:spPr>
      </p:cxnSp>
      <p:grpSp>
        <p:nvGrpSpPr>
          <p:cNvPr id="534" name="Shape 534"/>
          <p:cNvGrpSpPr/>
          <p:nvPr/>
        </p:nvGrpSpPr>
        <p:grpSpPr>
          <a:xfrm>
            <a:off x="446484" y="1288111"/>
            <a:ext cx="892994" cy="894391"/>
            <a:chOff x="0" y="0"/>
            <a:chExt cx="1269900" cy="1269900"/>
          </a:xfrm>
        </p:grpSpPr>
        <p:pic>
          <p:nvPicPr>
            <p:cNvPr id="535" name="Shape 535"/>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36" name="Shape 536"/>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000"/>
            </a:p>
          </p:txBody>
        </p:sp>
      </p:grpSp>
      <p:grpSp>
        <p:nvGrpSpPr>
          <p:cNvPr id="537" name="Shape 537"/>
          <p:cNvGrpSpPr/>
          <p:nvPr/>
        </p:nvGrpSpPr>
        <p:grpSpPr>
          <a:xfrm>
            <a:off x="1518047" y="1288111"/>
            <a:ext cx="892994" cy="894391"/>
            <a:chOff x="0" y="0"/>
            <a:chExt cx="1269900" cy="1269900"/>
          </a:xfrm>
        </p:grpSpPr>
        <p:pic>
          <p:nvPicPr>
            <p:cNvPr id="538" name="Shape 538"/>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539" name="Shape 539"/>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540" name="Shape 540"/>
          <p:cNvGrpSpPr/>
          <p:nvPr/>
        </p:nvGrpSpPr>
        <p:grpSpPr>
          <a:xfrm>
            <a:off x="446484" y="2352592"/>
            <a:ext cx="892994" cy="894391"/>
            <a:chOff x="0" y="0"/>
            <a:chExt cx="1269900" cy="1269900"/>
          </a:xfrm>
        </p:grpSpPr>
        <p:pic>
          <p:nvPicPr>
            <p:cNvPr id="541" name="Shape 541"/>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542" name="Shape 542"/>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543" name="Shape 543"/>
          <p:cNvGrpSpPr/>
          <p:nvPr/>
        </p:nvGrpSpPr>
        <p:grpSpPr>
          <a:xfrm>
            <a:off x="1518047" y="2352592"/>
            <a:ext cx="892994" cy="894391"/>
            <a:chOff x="0" y="0"/>
            <a:chExt cx="1269900" cy="1269900"/>
          </a:xfrm>
        </p:grpSpPr>
        <p:pic>
          <p:nvPicPr>
            <p:cNvPr id="544" name="Shape 544"/>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545" name="Shape 545"/>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546" name="Shape 546"/>
          <p:cNvGrpSpPr/>
          <p:nvPr/>
        </p:nvGrpSpPr>
        <p:grpSpPr>
          <a:xfrm>
            <a:off x="446484" y="3434964"/>
            <a:ext cx="892994" cy="894391"/>
            <a:chOff x="0" y="0"/>
            <a:chExt cx="1269900" cy="1269900"/>
          </a:xfrm>
        </p:grpSpPr>
        <p:pic>
          <p:nvPicPr>
            <p:cNvPr id="547" name="Shape 547"/>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548" name="Shape 548"/>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549" name="Shape 549"/>
          <p:cNvGrpSpPr/>
          <p:nvPr/>
        </p:nvGrpSpPr>
        <p:grpSpPr>
          <a:xfrm>
            <a:off x="1518047" y="3434964"/>
            <a:ext cx="892994" cy="894391"/>
            <a:chOff x="0" y="0"/>
            <a:chExt cx="1269900" cy="1269900"/>
          </a:xfrm>
        </p:grpSpPr>
        <p:pic>
          <p:nvPicPr>
            <p:cNvPr id="550" name="Shape 550"/>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551" name="Shape 551"/>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sp>
        <p:nvSpPr>
          <p:cNvPr id="552" name="Shape 552"/>
          <p:cNvSpPr/>
          <p:nvPr/>
        </p:nvSpPr>
        <p:spPr>
          <a:xfrm>
            <a:off x="6181018" y="1288111"/>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553" name="Shape 553"/>
          <p:cNvGrpSpPr/>
          <p:nvPr/>
        </p:nvGrpSpPr>
        <p:grpSpPr>
          <a:xfrm>
            <a:off x="2848569" y="1288111"/>
            <a:ext cx="1428832" cy="1431067"/>
            <a:chOff x="0" y="0"/>
            <a:chExt cx="2031900" cy="2031900"/>
          </a:xfrm>
        </p:grpSpPr>
        <p:pic>
          <p:nvPicPr>
            <p:cNvPr id="554" name="Shape 554"/>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555" name="Shape 555"/>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TERM</a:t>
              </a:r>
              <a:endParaRPr sz="1000"/>
            </a:p>
          </p:txBody>
        </p:sp>
        <p:sp>
          <p:nvSpPr>
            <p:cNvPr id="556" name="Shape 556"/>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57" name="Shape 557"/>
          <p:cNvGrpSpPr/>
          <p:nvPr/>
        </p:nvGrpSpPr>
        <p:grpSpPr>
          <a:xfrm>
            <a:off x="4473773" y="1288111"/>
            <a:ext cx="1428832" cy="1431067"/>
            <a:chOff x="0" y="0"/>
            <a:chExt cx="2031900" cy="2031900"/>
          </a:xfrm>
        </p:grpSpPr>
        <p:pic>
          <p:nvPicPr>
            <p:cNvPr id="558" name="Shape 558"/>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559" name="Shape 559"/>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560" name="Shape 560"/>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61" name="Shape 561"/>
          <p:cNvGrpSpPr/>
          <p:nvPr/>
        </p:nvGrpSpPr>
        <p:grpSpPr>
          <a:xfrm>
            <a:off x="2848569" y="2898250"/>
            <a:ext cx="1428832" cy="1431067"/>
            <a:chOff x="0" y="0"/>
            <a:chExt cx="2031900" cy="2031900"/>
          </a:xfrm>
        </p:grpSpPr>
        <p:pic>
          <p:nvPicPr>
            <p:cNvPr id="562" name="Shape 562"/>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563" name="Shape 563"/>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564" name="Shape 564"/>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65" name="Shape 565"/>
          <p:cNvGrpSpPr/>
          <p:nvPr/>
        </p:nvGrpSpPr>
        <p:grpSpPr>
          <a:xfrm>
            <a:off x="4473773" y="2898250"/>
            <a:ext cx="1428832" cy="1431067"/>
            <a:chOff x="0" y="0"/>
            <a:chExt cx="2031900" cy="2031900"/>
          </a:xfrm>
        </p:grpSpPr>
        <p:pic>
          <p:nvPicPr>
            <p:cNvPr id="566" name="Shape 566"/>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567" name="Shape 567"/>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568" name="Shape 568"/>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569" name="Shape 569"/>
          <p:cNvSpPr/>
          <p:nvPr/>
        </p:nvSpPr>
        <p:spPr>
          <a:xfrm>
            <a:off x="6181018" y="2898250"/>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570" name="Shape 570"/>
        <p:cNvGrpSpPr/>
        <p:nvPr/>
      </p:nvGrpSpPr>
      <p:grpSpPr>
        <a:xfrm>
          <a:off x="0" y="0"/>
          <a:ext cx="0" cy="0"/>
          <a:chOff x="0" y="0"/>
          <a:chExt cx="0" cy="0"/>
        </a:xfrm>
      </p:grpSpPr>
      <p:cxnSp>
        <p:nvCxnSpPr>
          <p:cNvPr id="571" name="Shape 571"/>
          <p:cNvCxnSpPr/>
          <p:nvPr/>
        </p:nvCxnSpPr>
        <p:spPr>
          <a:xfrm>
            <a:off x="446484" y="447261"/>
            <a:ext cx="8250900" cy="0"/>
          </a:xfrm>
          <a:prstGeom prst="straightConnector1">
            <a:avLst/>
          </a:prstGeom>
          <a:noFill/>
          <a:ln>
            <a:noFill/>
          </a:ln>
        </p:spPr>
      </p:cxnSp>
      <p:cxnSp>
        <p:nvCxnSpPr>
          <p:cNvPr id="572" name="Shape 572"/>
          <p:cNvCxnSpPr/>
          <p:nvPr/>
        </p:nvCxnSpPr>
        <p:spPr>
          <a:xfrm>
            <a:off x="446484" y="858741"/>
            <a:ext cx="8250900" cy="0"/>
          </a:xfrm>
          <a:prstGeom prst="straightConnector1">
            <a:avLst/>
          </a:prstGeom>
          <a:noFill/>
          <a:ln>
            <a:noFill/>
          </a:ln>
        </p:spPr>
      </p:cxnSp>
      <p:grpSp>
        <p:nvGrpSpPr>
          <p:cNvPr id="573" name="Shape 573"/>
          <p:cNvGrpSpPr/>
          <p:nvPr/>
        </p:nvGrpSpPr>
        <p:grpSpPr>
          <a:xfrm>
            <a:off x="973336" y="2204996"/>
            <a:ext cx="892994" cy="894391"/>
            <a:chOff x="0" y="0"/>
            <a:chExt cx="1269900" cy="1269900"/>
          </a:xfrm>
        </p:grpSpPr>
        <p:pic>
          <p:nvPicPr>
            <p:cNvPr id="574" name="Shape 574"/>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75" name="Shape 575"/>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576" name="Shape 576"/>
          <p:cNvCxnSpPr/>
          <p:nvPr/>
        </p:nvCxnSpPr>
        <p:spPr>
          <a:xfrm flipH="1" rot="10800000">
            <a:off x="2750344" y="2284391"/>
            <a:ext cx="2626200" cy="300"/>
          </a:xfrm>
          <a:prstGeom prst="straightConnector1">
            <a:avLst/>
          </a:prstGeom>
          <a:noFill/>
          <a:ln>
            <a:noFill/>
          </a:ln>
        </p:spPr>
      </p:cxnSp>
      <p:cxnSp>
        <p:nvCxnSpPr>
          <p:cNvPr id="577" name="Shape 577"/>
          <p:cNvCxnSpPr/>
          <p:nvPr/>
        </p:nvCxnSpPr>
        <p:spPr>
          <a:xfrm flipH="1" rot="10800000">
            <a:off x="2750344" y="3790229"/>
            <a:ext cx="2626200" cy="300"/>
          </a:xfrm>
          <a:prstGeom prst="straightConnector1">
            <a:avLst/>
          </a:prstGeom>
          <a:noFill/>
          <a:ln>
            <a:noFill/>
          </a:ln>
        </p:spPr>
      </p:cxnSp>
      <p:sp>
        <p:nvSpPr>
          <p:cNvPr id="578" name="Shape 578"/>
          <p:cNvSpPr/>
          <p:nvPr/>
        </p:nvSpPr>
        <p:spPr>
          <a:xfrm>
            <a:off x="2750344" y="2105786"/>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TIMING</a:t>
            </a:r>
            <a:endParaRPr sz="1000"/>
          </a:p>
        </p:txBody>
      </p:sp>
      <p:sp>
        <p:nvSpPr>
          <p:cNvPr id="579" name="Shape 579"/>
          <p:cNvSpPr/>
          <p:nvPr/>
        </p:nvSpPr>
        <p:spPr>
          <a:xfrm>
            <a:off x="2750344" y="3602679"/>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cxnSp>
        <p:nvCxnSpPr>
          <p:cNvPr id="580" name="Shape 580"/>
          <p:cNvCxnSpPr/>
          <p:nvPr/>
        </p:nvCxnSpPr>
        <p:spPr>
          <a:xfrm flipH="1" rot="10800000">
            <a:off x="2750344" y="1565677"/>
            <a:ext cx="2626200" cy="300"/>
          </a:xfrm>
          <a:prstGeom prst="straightConnector1">
            <a:avLst/>
          </a:prstGeom>
          <a:noFill/>
          <a:ln>
            <a:noFill/>
          </a:ln>
        </p:spPr>
      </p:cxnSp>
      <p:sp>
        <p:nvSpPr>
          <p:cNvPr id="581" name="Shape 581"/>
          <p:cNvSpPr/>
          <p:nvPr/>
        </p:nvSpPr>
        <p:spPr>
          <a:xfrm>
            <a:off x="2750344" y="138707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cxnSp>
        <p:nvCxnSpPr>
          <p:cNvPr id="582" name="Shape 582"/>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583" name="Shape 583"/>
        <p:cNvGrpSpPr/>
        <p:nvPr/>
      </p:nvGrpSpPr>
      <p:grpSpPr>
        <a:xfrm>
          <a:off x="0" y="0"/>
          <a:ext cx="0" cy="0"/>
          <a:chOff x="0" y="0"/>
          <a:chExt cx="0" cy="0"/>
        </a:xfrm>
      </p:grpSpPr>
      <p:cxnSp>
        <p:nvCxnSpPr>
          <p:cNvPr id="584" name="Shape 584"/>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85" name="Shape 585"/>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586" name="Shape 586"/>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587" name="Shape 587"/>
        <p:cNvGrpSpPr/>
        <p:nvPr/>
      </p:nvGrpSpPr>
      <p:grpSpPr>
        <a:xfrm>
          <a:off x="0" y="0"/>
          <a:ext cx="0" cy="0"/>
          <a:chOff x="0" y="0"/>
          <a:chExt cx="0" cy="0"/>
        </a:xfrm>
      </p:grpSpPr>
      <p:cxnSp>
        <p:nvCxnSpPr>
          <p:cNvPr id="588" name="Shape 588"/>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89" name="Shape 589"/>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590" name="Shape 590"/>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591" name="Shape 591"/>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592" name="Shape 592"/>
        <p:cNvGrpSpPr/>
        <p:nvPr/>
      </p:nvGrpSpPr>
      <p:grpSpPr>
        <a:xfrm>
          <a:off x="0" y="0"/>
          <a:ext cx="0" cy="0"/>
          <a:chOff x="0" y="0"/>
          <a:chExt cx="0" cy="0"/>
        </a:xfrm>
      </p:grpSpPr>
      <p:cxnSp>
        <p:nvCxnSpPr>
          <p:cNvPr id="593" name="Shape 593"/>
          <p:cNvCxnSpPr/>
          <p:nvPr/>
        </p:nvCxnSpPr>
        <p:spPr>
          <a:xfrm>
            <a:off x="446484" y="447261"/>
            <a:ext cx="8250900" cy="0"/>
          </a:xfrm>
          <a:prstGeom prst="straightConnector1">
            <a:avLst/>
          </a:prstGeom>
          <a:noFill/>
          <a:ln>
            <a:noFill/>
          </a:ln>
        </p:spPr>
      </p:cxnSp>
      <p:cxnSp>
        <p:nvCxnSpPr>
          <p:cNvPr id="594" name="Shape 594"/>
          <p:cNvCxnSpPr/>
          <p:nvPr/>
        </p:nvCxnSpPr>
        <p:spPr>
          <a:xfrm>
            <a:off x="446484" y="858741"/>
            <a:ext cx="8250900" cy="0"/>
          </a:xfrm>
          <a:prstGeom prst="straightConnector1">
            <a:avLst/>
          </a:prstGeom>
          <a:noFill/>
          <a:ln>
            <a:noFill/>
          </a:ln>
        </p:spPr>
      </p:cxnSp>
      <p:grpSp>
        <p:nvGrpSpPr>
          <p:cNvPr id="595" name="Shape 595"/>
          <p:cNvGrpSpPr/>
          <p:nvPr/>
        </p:nvGrpSpPr>
        <p:grpSpPr>
          <a:xfrm>
            <a:off x="973336" y="2204996"/>
            <a:ext cx="892994" cy="894391"/>
            <a:chOff x="0" y="0"/>
            <a:chExt cx="1269900" cy="1269900"/>
          </a:xfrm>
        </p:grpSpPr>
        <p:pic>
          <p:nvPicPr>
            <p:cNvPr id="596" name="Shape 596"/>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97" name="Shape 597"/>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598" name="Shape 598"/>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599" name="Shape 599"/>
        <p:cNvGrpSpPr/>
        <p:nvPr/>
      </p:nvGrpSpPr>
      <p:grpSpPr>
        <a:xfrm>
          <a:off x="0" y="0"/>
          <a:ext cx="0" cy="0"/>
          <a:chOff x="0" y="0"/>
          <a:chExt cx="0" cy="0"/>
        </a:xfrm>
      </p:grpSpPr>
      <p:cxnSp>
        <p:nvCxnSpPr>
          <p:cNvPr id="600" name="Shape 600"/>
          <p:cNvCxnSpPr/>
          <p:nvPr/>
        </p:nvCxnSpPr>
        <p:spPr>
          <a:xfrm>
            <a:off x="446484" y="447261"/>
            <a:ext cx="8250900" cy="0"/>
          </a:xfrm>
          <a:prstGeom prst="straightConnector1">
            <a:avLst/>
          </a:prstGeom>
          <a:noFill/>
          <a:ln>
            <a:noFill/>
          </a:ln>
        </p:spPr>
      </p:cxnSp>
      <p:cxnSp>
        <p:nvCxnSpPr>
          <p:cNvPr id="601" name="Shape 601"/>
          <p:cNvCxnSpPr/>
          <p:nvPr/>
        </p:nvCxnSpPr>
        <p:spPr>
          <a:xfrm>
            <a:off x="446484" y="858741"/>
            <a:ext cx="8250900" cy="0"/>
          </a:xfrm>
          <a:prstGeom prst="straightConnector1">
            <a:avLst/>
          </a:prstGeom>
          <a:noFill/>
          <a:ln>
            <a:noFill/>
          </a:ln>
        </p:spPr>
      </p:cxnSp>
      <p:cxnSp>
        <p:nvCxnSpPr>
          <p:cNvPr id="602" name="Shape 602"/>
          <p:cNvCxnSpPr/>
          <p:nvPr/>
        </p:nvCxnSpPr>
        <p:spPr>
          <a:xfrm flipH="1" rot="10800000">
            <a:off x="6063258" y="1958703"/>
            <a:ext cx="2626200" cy="300"/>
          </a:xfrm>
          <a:prstGeom prst="straightConnector1">
            <a:avLst/>
          </a:prstGeom>
          <a:noFill/>
          <a:ln>
            <a:noFill/>
          </a:ln>
        </p:spPr>
      </p:cxnSp>
      <p:cxnSp>
        <p:nvCxnSpPr>
          <p:cNvPr id="603" name="Shape 603"/>
          <p:cNvCxnSpPr/>
          <p:nvPr/>
        </p:nvCxnSpPr>
        <p:spPr>
          <a:xfrm flipH="1" rot="10800000">
            <a:off x="446484" y="1958703"/>
            <a:ext cx="5444100" cy="300"/>
          </a:xfrm>
          <a:prstGeom prst="straightConnector1">
            <a:avLst/>
          </a:prstGeom>
          <a:noFill/>
          <a:ln>
            <a:noFill/>
          </a:ln>
        </p:spPr>
      </p:cxnSp>
      <p:sp>
        <p:nvSpPr>
          <p:cNvPr id="604" name="Shape 604"/>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605" name="Shape 605"/>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
        <p:nvSpPr>
          <p:cNvPr id="606" name="Shape 606"/>
          <p:cNvSpPr txBox="1"/>
          <p:nvPr>
            <p:ph idx="12" type="sldNum"/>
          </p:nvPr>
        </p:nvSpPr>
        <p:spPr>
          <a:xfrm>
            <a:off x="8447484"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607" name="Shape 607"/>
        <p:cNvGrpSpPr/>
        <p:nvPr/>
      </p:nvGrpSpPr>
      <p:grpSpPr>
        <a:xfrm>
          <a:off x="0" y="0"/>
          <a:ext cx="0" cy="0"/>
          <a:chOff x="0" y="0"/>
          <a:chExt cx="0" cy="0"/>
        </a:xfrm>
      </p:grpSpPr>
      <p:sp>
        <p:nvSpPr>
          <p:cNvPr id="608" name="Shape 608"/>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09" name="Shape 609"/>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610" name="Shape 610"/>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611" name="Shape 611"/>
        <p:cNvGrpSpPr/>
        <p:nvPr/>
      </p:nvGrpSpPr>
      <p:grpSpPr>
        <a:xfrm>
          <a:off x="0" y="0"/>
          <a:ext cx="0" cy="0"/>
          <a:chOff x="0" y="0"/>
          <a:chExt cx="0" cy="0"/>
        </a:xfrm>
      </p:grpSpPr>
      <p:pic>
        <p:nvPicPr>
          <p:cNvPr id="612" name="Shape 612"/>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613" name="Shape 613"/>
          <p:cNvCxnSpPr/>
          <p:nvPr/>
        </p:nvCxnSpPr>
        <p:spPr>
          <a:xfrm>
            <a:off x="446484" y="447261"/>
            <a:ext cx="8250900" cy="0"/>
          </a:xfrm>
          <a:prstGeom prst="straightConnector1">
            <a:avLst/>
          </a:prstGeom>
          <a:noFill/>
          <a:ln>
            <a:noFill/>
          </a:ln>
        </p:spPr>
      </p:cxnSp>
      <p:cxnSp>
        <p:nvCxnSpPr>
          <p:cNvPr id="614" name="Shape 614"/>
          <p:cNvCxnSpPr/>
          <p:nvPr/>
        </p:nvCxnSpPr>
        <p:spPr>
          <a:xfrm>
            <a:off x="446484" y="858741"/>
            <a:ext cx="8250900" cy="0"/>
          </a:xfrm>
          <a:prstGeom prst="straightConnector1">
            <a:avLst/>
          </a:prstGeom>
          <a:noFill/>
          <a:ln>
            <a:noFill/>
          </a:ln>
        </p:spPr>
      </p:cxnSp>
      <p:sp>
        <p:nvSpPr>
          <p:cNvPr id="615" name="Shape 615"/>
          <p:cNvSpPr txBox="1"/>
          <p:nvPr>
            <p:ph idx="1" type="body"/>
          </p:nvPr>
        </p:nvSpPr>
        <p:spPr>
          <a:xfrm>
            <a:off x="2536031" y="1270221"/>
            <a:ext cx="40989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16" name="Shape 616"/>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617" name="Shape 617"/>
        <p:cNvGrpSpPr/>
        <p:nvPr/>
      </p:nvGrpSpPr>
      <p:grpSpPr>
        <a:xfrm>
          <a:off x="0" y="0"/>
          <a:ext cx="0" cy="0"/>
          <a:chOff x="0" y="0"/>
          <a:chExt cx="0" cy="0"/>
        </a:xfrm>
      </p:grpSpPr>
      <p:pic>
        <p:nvPicPr>
          <p:cNvPr id="618" name="Shape 618"/>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619" name="Shape 619"/>
          <p:cNvCxnSpPr/>
          <p:nvPr/>
        </p:nvCxnSpPr>
        <p:spPr>
          <a:xfrm>
            <a:off x="446484" y="447261"/>
            <a:ext cx="8250900" cy="0"/>
          </a:xfrm>
          <a:prstGeom prst="straightConnector1">
            <a:avLst/>
          </a:prstGeom>
          <a:noFill/>
          <a:ln>
            <a:noFill/>
          </a:ln>
        </p:spPr>
      </p:cxnSp>
      <p:cxnSp>
        <p:nvCxnSpPr>
          <p:cNvPr id="620" name="Shape 620"/>
          <p:cNvCxnSpPr/>
          <p:nvPr/>
        </p:nvCxnSpPr>
        <p:spPr>
          <a:xfrm>
            <a:off x="446484" y="858741"/>
            <a:ext cx="8250900" cy="0"/>
          </a:xfrm>
          <a:prstGeom prst="straightConnector1">
            <a:avLst/>
          </a:prstGeom>
          <a:noFill/>
          <a:ln>
            <a:noFill/>
          </a:ln>
        </p:spPr>
      </p:cxnSp>
      <p:sp>
        <p:nvSpPr>
          <p:cNvPr id="621" name="Shape 621"/>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22" name="Shape 622"/>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623" name="Shape 623"/>
        <p:cNvGrpSpPr/>
        <p:nvPr/>
      </p:nvGrpSpPr>
      <p:grpSpPr>
        <a:xfrm>
          <a:off x="0" y="0"/>
          <a:ext cx="0" cy="0"/>
          <a:chOff x="0" y="0"/>
          <a:chExt cx="0" cy="0"/>
        </a:xfrm>
      </p:grpSpPr>
      <p:pic>
        <p:nvPicPr>
          <p:cNvPr id="624" name="Shape 624"/>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625" name="Shape 625"/>
          <p:cNvCxnSpPr/>
          <p:nvPr/>
        </p:nvCxnSpPr>
        <p:spPr>
          <a:xfrm>
            <a:off x="446484" y="447261"/>
            <a:ext cx="8250900" cy="0"/>
          </a:xfrm>
          <a:prstGeom prst="straightConnector1">
            <a:avLst/>
          </a:prstGeom>
          <a:noFill/>
          <a:ln>
            <a:noFill/>
          </a:ln>
        </p:spPr>
      </p:cxnSp>
      <p:cxnSp>
        <p:nvCxnSpPr>
          <p:cNvPr id="626" name="Shape 626"/>
          <p:cNvCxnSpPr/>
          <p:nvPr/>
        </p:nvCxnSpPr>
        <p:spPr>
          <a:xfrm>
            <a:off x="446484" y="858741"/>
            <a:ext cx="8250900" cy="0"/>
          </a:xfrm>
          <a:prstGeom prst="straightConnector1">
            <a:avLst/>
          </a:prstGeom>
          <a:noFill/>
          <a:ln>
            <a:noFill/>
          </a:ln>
        </p:spPr>
      </p:cxnSp>
      <p:sp>
        <p:nvSpPr>
          <p:cNvPr id="627" name="Shape 627"/>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28" name="Shape 628"/>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629" name="Shape 629"/>
        <p:cNvGrpSpPr/>
        <p:nvPr/>
      </p:nvGrpSpPr>
      <p:grpSpPr>
        <a:xfrm>
          <a:off x="0" y="0"/>
          <a:ext cx="0" cy="0"/>
          <a:chOff x="0" y="0"/>
          <a:chExt cx="0" cy="0"/>
        </a:xfrm>
      </p:grpSpPr>
      <p:pic>
        <p:nvPicPr>
          <p:cNvPr id="630" name="Shape 630"/>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631" name="Shape 631"/>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632" name="Shape 632"/>
          <p:cNvPicPr preferRelativeResize="0"/>
          <p:nvPr/>
        </p:nvPicPr>
        <p:blipFill rotWithShape="1">
          <a:blip r:embed="rId4">
            <a:alphaModFix/>
          </a:blip>
          <a:srcRect b="0" l="0" r="0" t="0"/>
          <a:stretch/>
        </p:blipFill>
        <p:spPr>
          <a:xfrm>
            <a:off x="5982891" y="957138"/>
            <a:ext cx="2098200" cy="3845400"/>
          </a:xfrm>
          <a:prstGeom prst="rect">
            <a:avLst/>
          </a:prstGeom>
          <a:noFill/>
          <a:ln>
            <a:noFill/>
          </a:ln>
        </p:spPr>
      </p:pic>
      <p:cxnSp>
        <p:nvCxnSpPr>
          <p:cNvPr id="633" name="Shape 633"/>
          <p:cNvCxnSpPr/>
          <p:nvPr/>
        </p:nvCxnSpPr>
        <p:spPr>
          <a:xfrm>
            <a:off x="446484" y="447261"/>
            <a:ext cx="8250900" cy="0"/>
          </a:xfrm>
          <a:prstGeom prst="straightConnector1">
            <a:avLst/>
          </a:prstGeom>
          <a:noFill/>
          <a:ln>
            <a:noFill/>
          </a:ln>
        </p:spPr>
      </p:cxnSp>
      <p:cxnSp>
        <p:nvCxnSpPr>
          <p:cNvPr id="634" name="Shape 634"/>
          <p:cNvCxnSpPr/>
          <p:nvPr/>
        </p:nvCxnSpPr>
        <p:spPr>
          <a:xfrm>
            <a:off x="446484" y="858741"/>
            <a:ext cx="8250900" cy="0"/>
          </a:xfrm>
          <a:prstGeom prst="straightConnector1">
            <a:avLst/>
          </a:prstGeom>
          <a:noFill/>
          <a:ln>
            <a:noFill/>
          </a:ln>
        </p:spPr>
      </p:cxnSp>
      <p:sp>
        <p:nvSpPr>
          <p:cNvPr id="635" name="Shape 635"/>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636" name="Shape 636"/>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637" name="Shape 637"/>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38" name="Shape 638"/>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639" name="Shape 639"/>
        <p:cNvGrpSpPr/>
        <p:nvPr/>
      </p:nvGrpSpPr>
      <p:grpSpPr>
        <a:xfrm>
          <a:off x="0" y="0"/>
          <a:ext cx="0" cy="0"/>
          <a:chOff x="0" y="0"/>
          <a:chExt cx="0" cy="0"/>
        </a:xfrm>
      </p:grpSpPr>
      <p:cxnSp>
        <p:nvCxnSpPr>
          <p:cNvPr id="640" name="Shape 640"/>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641" name="Shape 641"/>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642" name="Shape 642"/>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DISCUSSION TIME</a:t>
            </a:r>
            <a:endParaRPr sz="1000"/>
          </a:p>
        </p:txBody>
      </p:sp>
      <p:sp>
        <p:nvSpPr>
          <p:cNvPr id="643" name="Shape 643"/>
          <p:cNvSpPr txBox="1"/>
          <p:nvPr>
            <p:ph idx="12" type="sldNum"/>
          </p:nvPr>
        </p:nvSpPr>
        <p:spPr>
          <a:xfrm>
            <a:off x="8458910"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54000" lvl="2" marL="0" algn="l">
              <a:spcBef>
                <a:spcPts val="0"/>
              </a:spcBef>
              <a:spcAft>
                <a:spcPts val="0"/>
              </a:spcAft>
              <a:buSzPts val="1000"/>
              <a:buChar char="■"/>
            </a:pPr>
            <a:r>
              <a:t/>
            </a:r>
            <a:endParaRPr/>
          </a:p>
          <a:p>
            <a:pPr indent="419100" lvl="3" marL="0" algn="l">
              <a:spcBef>
                <a:spcPts val="0"/>
              </a:spcBef>
              <a:spcAft>
                <a:spcPts val="0"/>
              </a:spcAft>
              <a:buSzPts val="1000"/>
              <a:buChar char="●"/>
            </a:pPr>
            <a:r>
              <a:t/>
            </a:r>
            <a:endParaRPr/>
          </a:p>
          <a:p>
            <a:pPr indent="584200" lvl="4" marL="0" algn="l">
              <a:spcBef>
                <a:spcPts val="0"/>
              </a:spcBef>
              <a:spcAft>
                <a:spcPts val="0"/>
              </a:spcAft>
              <a:buSzPts val="1000"/>
              <a:buChar char="○"/>
            </a:pPr>
            <a:r>
              <a:t/>
            </a:r>
            <a:endParaRPr/>
          </a:p>
          <a:p>
            <a:pPr indent="749300" lvl="5" marL="0" algn="l">
              <a:spcBef>
                <a:spcPts val="0"/>
              </a:spcBef>
              <a:spcAft>
                <a:spcPts val="0"/>
              </a:spcAft>
              <a:buSzPts val="1000"/>
              <a:buChar char="■"/>
            </a:pPr>
            <a:r>
              <a:t/>
            </a:r>
            <a:endParaRPr/>
          </a:p>
          <a:p>
            <a:pPr indent="901700" lvl="6" marL="0" algn="l">
              <a:spcBef>
                <a:spcPts val="0"/>
              </a:spcBef>
              <a:spcAft>
                <a:spcPts val="0"/>
              </a:spcAft>
              <a:buSzPts val="1000"/>
              <a:buChar char="●"/>
            </a:pPr>
            <a:r>
              <a:t/>
            </a:r>
            <a:endParaRPr/>
          </a:p>
          <a:p>
            <a:pPr indent="1066800" lvl="7" marL="0" algn="l">
              <a:spcBef>
                <a:spcPts val="0"/>
              </a:spcBef>
              <a:spcAft>
                <a:spcPts val="0"/>
              </a:spcAft>
              <a:buSzPts val="1000"/>
              <a:buChar char="○"/>
            </a:pPr>
            <a:r>
              <a:t/>
            </a:r>
            <a:endParaRPr/>
          </a:p>
          <a:p>
            <a:pPr indent="1231900" lvl="8" marL="0" algn="l">
              <a:spcBef>
                <a:spcPts val="0"/>
              </a:spcBef>
              <a:spcAft>
                <a:spcPts val="0"/>
              </a:spcAft>
              <a:buSzPts val="1000"/>
              <a:buChar char="■"/>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644" name="Shape 644"/>
        <p:cNvGrpSpPr/>
        <p:nvPr/>
      </p:nvGrpSpPr>
      <p:grpSpPr>
        <a:xfrm>
          <a:off x="0" y="0"/>
          <a:ext cx="0" cy="0"/>
          <a:chOff x="0" y="0"/>
          <a:chExt cx="0" cy="0"/>
        </a:xfrm>
      </p:grpSpPr>
      <p:cxnSp>
        <p:nvCxnSpPr>
          <p:cNvPr id="645" name="Shape 645"/>
          <p:cNvCxnSpPr/>
          <p:nvPr/>
        </p:nvCxnSpPr>
        <p:spPr>
          <a:xfrm>
            <a:off x="446484" y="447261"/>
            <a:ext cx="8250900" cy="0"/>
          </a:xfrm>
          <a:prstGeom prst="straightConnector1">
            <a:avLst/>
          </a:prstGeom>
          <a:noFill/>
          <a:ln>
            <a:noFill/>
          </a:ln>
        </p:spPr>
      </p:cxnSp>
      <p:cxnSp>
        <p:nvCxnSpPr>
          <p:cNvPr id="646" name="Shape 646"/>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647" name="Shape 647"/>
        <p:cNvGrpSpPr/>
        <p:nvPr/>
      </p:nvGrpSpPr>
      <p:grpSpPr>
        <a:xfrm>
          <a:off x="0" y="0"/>
          <a:ext cx="0" cy="0"/>
          <a:chOff x="0" y="0"/>
          <a:chExt cx="0" cy="0"/>
        </a:xfrm>
      </p:grpSpPr>
      <p:cxnSp>
        <p:nvCxnSpPr>
          <p:cNvPr id="648" name="Shape 648"/>
          <p:cNvCxnSpPr/>
          <p:nvPr/>
        </p:nvCxnSpPr>
        <p:spPr>
          <a:xfrm>
            <a:off x="446484" y="447261"/>
            <a:ext cx="8250900" cy="0"/>
          </a:xfrm>
          <a:prstGeom prst="straightConnector1">
            <a:avLst/>
          </a:prstGeom>
          <a:noFill/>
          <a:ln>
            <a:noFill/>
          </a:ln>
        </p:spPr>
      </p:cxnSp>
      <p:cxnSp>
        <p:nvCxnSpPr>
          <p:cNvPr id="649" name="Shape 649"/>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650" name="Shape 650"/>
        <p:cNvGrpSpPr/>
        <p:nvPr/>
      </p:nvGrpSpPr>
      <p:grpSpPr>
        <a:xfrm>
          <a:off x="0" y="0"/>
          <a:ext cx="0" cy="0"/>
          <a:chOff x="0" y="0"/>
          <a:chExt cx="0" cy="0"/>
        </a:xfrm>
      </p:grpSpPr>
      <p:cxnSp>
        <p:nvCxnSpPr>
          <p:cNvPr id="651" name="Shape 651"/>
          <p:cNvCxnSpPr/>
          <p:nvPr/>
        </p:nvCxnSpPr>
        <p:spPr>
          <a:xfrm>
            <a:off x="446484" y="447261"/>
            <a:ext cx="8250900" cy="0"/>
          </a:xfrm>
          <a:prstGeom prst="straightConnector1">
            <a:avLst/>
          </a:prstGeom>
          <a:noFill/>
          <a:ln>
            <a:noFill/>
          </a:ln>
        </p:spPr>
      </p:cxnSp>
      <p:cxnSp>
        <p:nvCxnSpPr>
          <p:cNvPr id="652" name="Shape 652"/>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653" name="Shape 653"/>
        <p:cNvGrpSpPr/>
        <p:nvPr/>
      </p:nvGrpSpPr>
      <p:grpSpPr>
        <a:xfrm>
          <a:off x="0" y="0"/>
          <a:ext cx="0" cy="0"/>
          <a:chOff x="0" y="0"/>
          <a:chExt cx="0" cy="0"/>
        </a:xfrm>
      </p:grpSpPr>
      <p:cxnSp>
        <p:nvCxnSpPr>
          <p:cNvPr id="654" name="Shape 654"/>
          <p:cNvCxnSpPr/>
          <p:nvPr/>
        </p:nvCxnSpPr>
        <p:spPr>
          <a:xfrm>
            <a:off x="446484" y="447261"/>
            <a:ext cx="8250900" cy="0"/>
          </a:xfrm>
          <a:prstGeom prst="straightConnector1">
            <a:avLst/>
          </a:prstGeom>
          <a:noFill/>
          <a:ln>
            <a:noFill/>
          </a:ln>
        </p:spPr>
      </p:cxnSp>
      <p:cxnSp>
        <p:nvCxnSpPr>
          <p:cNvPr id="655" name="Shape 655"/>
          <p:cNvCxnSpPr/>
          <p:nvPr/>
        </p:nvCxnSpPr>
        <p:spPr>
          <a:xfrm>
            <a:off x="446484" y="858741"/>
            <a:ext cx="8250900" cy="0"/>
          </a:xfrm>
          <a:prstGeom prst="straightConnector1">
            <a:avLst/>
          </a:prstGeom>
          <a:noFill/>
          <a:ln>
            <a:noFill/>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6.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theme" Target="../theme/theme4.xml"/><Relationship Id="rId23" Type="http://schemas.openxmlformats.org/officeDocument/2006/relationships/slideLayout" Target="../slideLayouts/slideLayout71.xml"/><Relationship Id="rId1" Type="http://schemas.openxmlformats.org/officeDocument/2006/relationships/image" Target="../media/image1.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1.xml"/><Relationship Id="rId22" Type="http://schemas.openxmlformats.org/officeDocument/2006/relationships/slideLayout" Target="../slideLayouts/slideLayout93.xml"/><Relationship Id="rId21" Type="http://schemas.openxmlformats.org/officeDocument/2006/relationships/slideLayout" Target="../slideLayouts/slideLayout92.xml"/><Relationship Id="rId24" Type="http://schemas.openxmlformats.org/officeDocument/2006/relationships/slideLayout" Target="../slideLayouts/slideLayout95.xml"/><Relationship Id="rId23" Type="http://schemas.openxmlformats.org/officeDocument/2006/relationships/slideLayout" Target="../slideLayouts/slideLayout94.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26" Type="http://schemas.openxmlformats.org/officeDocument/2006/relationships/slideLayout" Target="../slideLayouts/slideLayout97.xml"/><Relationship Id="rId25" Type="http://schemas.openxmlformats.org/officeDocument/2006/relationships/slideLayout" Target="../slideLayouts/slideLayout96.xml"/><Relationship Id="rId28" Type="http://schemas.openxmlformats.org/officeDocument/2006/relationships/slideLayout" Target="../slideLayouts/slideLayout99.xml"/><Relationship Id="rId27" Type="http://schemas.openxmlformats.org/officeDocument/2006/relationships/slideLayout" Target="../slideLayouts/slideLayout98.xml"/><Relationship Id="rId5" Type="http://schemas.openxmlformats.org/officeDocument/2006/relationships/slideLayout" Target="../slideLayouts/slideLayout76.xml"/><Relationship Id="rId6" Type="http://schemas.openxmlformats.org/officeDocument/2006/relationships/slideLayout" Target="../slideLayouts/slideLayout77.xml"/><Relationship Id="rId29" Type="http://schemas.openxmlformats.org/officeDocument/2006/relationships/slideLayout" Target="../slideLayouts/slideLayout100.xml"/><Relationship Id="rId7" Type="http://schemas.openxmlformats.org/officeDocument/2006/relationships/slideLayout" Target="../slideLayouts/slideLayout78.xml"/><Relationship Id="rId8" Type="http://schemas.openxmlformats.org/officeDocument/2006/relationships/slideLayout" Target="../slideLayouts/slideLayout79.xml"/><Relationship Id="rId31" Type="http://schemas.openxmlformats.org/officeDocument/2006/relationships/slideLayout" Target="../slideLayouts/slideLayout102.xml"/><Relationship Id="rId30" Type="http://schemas.openxmlformats.org/officeDocument/2006/relationships/slideLayout" Target="../slideLayouts/slideLayout101.xml"/><Relationship Id="rId11" Type="http://schemas.openxmlformats.org/officeDocument/2006/relationships/slideLayout" Target="../slideLayouts/slideLayout82.xml"/><Relationship Id="rId10" Type="http://schemas.openxmlformats.org/officeDocument/2006/relationships/slideLayout" Target="../slideLayouts/slideLayout81.xml"/><Relationship Id="rId32" Type="http://schemas.openxmlformats.org/officeDocument/2006/relationships/theme" Target="../theme/theme2.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5" Type="http://schemas.openxmlformats.org/officeDocument/2006/relationships/slideLayout" Target="../slideLayouts/slideLayout86.xml"/><Relationship Id="rId14" Type="http://schemas.openxmlformats.org/officeDocument/2006/relationships/slideLayout" Target="../slideLayouts/slideLayout85.xml"/><Relationship Id="rId17" Type="http://schemas.openxmlformats.org/officeDocument/2006/relationships/slideLayout" Target="../slideLayouts/slideLayout88.xml"/><Relationship Id="rId16" Type="http://schemas.openxmlformats.org/officeDocument/2006/relationships/slideLayout" Target="../slideLayouts/slideLayout87.xml"/><Relationship Id="rId19" Type="http://schemas.openxmlformats.org/officeDocument/2006/relationships/slideLayout" Target="../slideLayouts/slideLayout90.xml"/><Relationship Id="rId18"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2.xml"/><Relationship Id="rId22" Type="http://schemas.openxmlformats.org/officeDocument/2006/relationships/slideLayout" Target="../slideLayouts/slideLayout124.xml"/><Relationship Id="rId21" Type="http://schemas.openxmlformats.org/officeDocument/2006/relationships/slideLayout" Target="../slideLayouts/slideLayout123.xml"/><Relationship Id="rId24" Type="http://schemas.openxmlformats.org/officeDocument/2006/relationships/slideLayout" Target="../slideLayouts/slideLayout126.xml"/><Relationship Id="rId23" Type="http://schemas.openxmlformats.org/officeDocument/2006/relationships/slideLayout" Target="../slideLayouts/slideLayout125.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26" Type="http://schemas.openxmlformats.org/officeDocument/2006/relationships/slideLayout" Target="../slideLayouts/slideLayout128.xml"/><Relationship Id="rId25" Type="http://schemas.openxmlformats.org/officeDocument/2006/relationships/slideLayout" Target="../slideLayouts/slideLayout127.xml"/><Relationship Id="rId28" Type="http://schemas.openxmlformats.org/officeDocument/2006/relationships/slideLayout" Target="../slideLayouts/slideLayout130.xml"/><Relationship Id="rId27" Type="http://schemas.openxmlformats.org/officeDocument/2006/relationships/slideLayout" Target="../slideLayouts/slideLayout129.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29" Type="http://schemas.openxmlformats.org/officeDocument/2006/relationships/slideLayout" Target="../slideLayouts/slideLayout131.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31" Type="http://schemas.openxmlformats.org/officeDocument/2006/relationships/slideLayout" Target="../slideLayouts/slideLayout133.xml"/><Relationship Id="rId30" Type="http://schemas.openxmlformats.org/officeDocument/2006/relationships/slideLayout" Target="../slideLayouts/slideLayout132.xml"/><Relationship Id="rId11" Type="http://schemas.openxmlformats.org/officeDocument/2006/relationships/slideLayout" Target="../slideLayouts/slideLayout113.xml"/><Relationship Id="rId33" Type="http://schemas.openxmlformats.org/officeDocument/2006/relationships/slideLayout" Target="../slideLayouts/slideLayout135.xml"/><Relationship Id="rId10" Type="http://schemas.openxmlformats.org/officeDocument/2006/relationships/slideLayout" Target="../slideLayouts/slideLayout112.xml"/><Relationship Id="rId32" Type="http://schemas.openxmlformats.org/officeDocument/2006/relationships/slideLayout" Target="../slideLayouts/slideLayout134.xml"/><Relationship Id="rId13" Type="http://schemas.openxmlformats.org/officeDocument/2006/relationships/slideLayout" Target="../slideLayouts/slideLayout115.xml"/><Relationship Id="rId35" Type="http://schemas.openxmlformats.org/officeDocument/2006/relationships/slideLayout" Target="../slideLayouts/slideLayout137.xml"/><Relationship Id="rId12" Type="http://schemas.openxmlformats.org/officeDocument/2006/relationships/slideLayout" Target="../slideLayouts/slideLayout114.xml"/><Relationship Id="rId34" Type="http://schemas.openxmlformats.org/officeDocument/2006/relationships/slideLayout" Target="../slideLayouts/slideLayout136.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36" Type="http://schemas.openxmlformats.org/officeDocument/2006/relationships/theme" Target="../theme/theme5.xml"/><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9" Type="http://schemas.openxmlformats.org/officeDocument/2006/relationships/slideLayout" Target="../slideLayouts/slideLayout121.xml"/><Relationship Id="rId18"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cxnSp>
        <p:nvCxnSpPr>
          <p:cNvPr id="51" name="Shape 51"/>
          <p:cNvCxnSpPr/>
          <p:nvPr/>
        </p:nvCxnSpPr>
        <p:spPr>
          <a:xfrm>
            <a:off x="446654" y="476767"/>
            <a:ext cx="8253794" cy="1"/>
          </a:xfrm>
          <a:prstGeom prst="straightConnector1">
            <a:avLst/>
          </a:prstGeom>
          <a:noFill/>
          <a:ln cap="flat" cmpd="sng" w="9525">
            <a:solidFill>
              <a:srgbClr val="000000"/>
            </a:solidFill>
            <a:prstDash val="solid"/>
            <a:miter lim="8000"/>
            <a:headEnd len="sm" w="sm" type="none"/>
            <a:tailEnd len="sm" w="sm" type="none"/>
          </a:ln>
        </p:spPr>
      </p:cxnSp>
      <p:cxnSp>
        <p:nvCxnSpPr>
          <p:cNvPr id="52" name="Shape 52"/>
          <p:cNvCxnSpPr/>
          <p:nvPr/>
        </p:nvCxnSpPr>
        <p:spPr>
          <a:xfrm>
            <a:off x="446654" y="888310"/>
            <a:ext cx="8253794" cy="0"/>
          </a:xfrm>
          <a:prstGeom prst="straightConnector1">
            <a:avLst/>
          </a:prstGeom>
          <a:noFill/>
          <a:ln cap="flat" cmpd="sng" w="9525">
            <a:solidFill>
              <a:srgbClr val="000000"/>
            </a:solidFill>
            <a:prstDash val="solid"/>
            <a:miter lim="8000"/>
            <a:headEnd len="sm" w="sm" type="none"/>
            <a:tailEnd len="sm" w="sm" type="none"/>
          </a:ln>
        </p:spPr>
      </p:cxnSp>
      <p:sp>
        <p:nvSpPr>
          <p:cNvPr id="53" name="Shape 53"/>
          <p:cNvSpPr txBox="1"/>
          <p:nvPr>
            <p:ph type="title"/>
          </p:nvPr>
        </p:nvSpPr>
        <p:spPr>
          <a:xfrm>
            <a:off x="628864" y="273845"/>
            <a:ext cx="7889376" cy="994173"/>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54" name="Shape 54"/>
          <p:cNvSpPr txBox="1"/>
          <p:nvPr>
            <p:ph idx="1" type="body"/>
          </p:nvPr>
        </p:nvSpPr>
        <p:spPr>
          <a:xfrm>
            <a:off x="628864" y="1369218"/>
            <a:ext cx="7889376" cy="3263505"/>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55" name="Shape 55"/>
          <p:cNvSpPr txBox="1"/>
          <p:nvPr>
            <p:ph idx="12" type="sldNum"/>
          </p:nvPr>
        </p:nvSpPr>
        <p:spPr>
          <a:xfrm>
            <a:off x="8304836" y="4797339"/>
            <a:ext cx="213402" cy="213692"/>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53" name="Shape 253"/>
        <p:cNvGrpSpPr/>
        <p:nvPr/>
      </p:nvGrpSpPr>
      <p:grpSpPr>
        <a:xfrm>
          <a:off x="0" y="0"/>
          <a:ext cx="0" cy="0"/>
          <a:chOff x="0" y="0"/>
          <a:chExt cx="0" cy="0"/>
        </a:xfrm>
      </p:grpSpPr>
      <p:cxnSp>
        <p:nvCxnSpPr>
          <p:cNvPr id="254" name="Shape 254"/>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255" name="Shape 255"/>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pic>
        <p:nvPicPr>
          <p:cNvPr id="256" name="Shape 256"/>
          <p:cNvPicPr preferRelativeResize="0"/>
          <p:nvPr/>
        </p:nvPicPr>
        <p:blipFill rotWithShape="1">
          <a:blip r:embed="rId1">
            <a:alphaModFix/>
          </a:blip>
          <a:srcRect b="0" l="0" r="0" t="0"/>
          <a:stretch/>
        </p:blipFill>
        <p:spPr>
          <a:xfrm>
            <a:off x="446484" y="536713"/>
            <a:ext cx="1991320" cy="214313"/>
          </a:xfrm>
          <a:prstGeom prst="rect">
            <a:avLst/>
          </a:prstGeom>
          <a:noFill/>
          <a:ln>
            <a:noFill/>
          </a:ln>
        </p:spPr>
      </p:pic>
      <p:sp>
        <p:nvSpPr>
          <p:cNvPr id="257" name="Shape 257"/>
          <p:cNvSpPr txBox="1"/>
          <p:nvPr>
            <p:ph idx="12" type="sldNum"/>
          </p:nvPr>
        </p:nvSpPr>
        <p:spPr>
          <a:xfrm>
            <a:off x="482849" y="4832576"/>
            <a:ext cx="221400" cy="223500"/>
          </a:xfrm>
          <a:prstGeom prst="rect">
            <a:avLst/>
          </a:prstGeom>
          <a:noFill/>
          <a:ln>
            <a:noFill/>
          </a:ln>
        </p:spPr>
        <p:txBody>
          <a:bodyPr anchorCtr="0" anchor="ctr" bIns="26800" lIns="26800" spcFirstLastPara="1" rIns="26800" wrap="square" tIns="26800">
            <a:noAutofit/>
          </a:bodyPr>
          <a:lstStyle>
            <a:lvl1pPr indent="0" lvl="0"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solidFill>
                <a:srgbClr val="000000"/>
              </a:solidFill>
              <a:latin typeface="Arial"/>
              <a:ea typeface="Arial"/>
              <a:cs typeface="Arial"/>
              <a:sym typeface="Arial"/>
            </a:endParaRPr>
          </a:p>
        </p:txBody>
      </p:sp>
      <p:sp>
        <p:nvSpPr>
          <p:cNvPr id="258" name="Shape 258"/>
          <p:cNvSpPr txBox="1"/>
          <p:nvPr>
            <p:ph type="title"/>
          </p:nvPr>
        </p:nvSpPr>
        <p:spPr>
          <a:xfrm>
            <a:off x="3750469" y="1091317"/>
            <a:ext cx="8250900" cy="2361600"/>
          </a:xfrm>
          <a:prstGeom prst="rect">
            <a:avLst/>
          </a:prstGeom>
          <a:noFill/>
          <a:ln>
            <a:noFill/>
          </a:ln>
        </p:spPr>
        <p:txBody>
          <a:bodyPr anchorCtr="0" anchor="t" bIns="64325" lIns="64325" spcFirstLastPara="1" rIns="64325" wrap="square" tIns="64325"/>
          <a:lstStyle>
            <a:lvl1pPr lvl="0"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259" name="Shape 259"/>
          <p:cNvSpPr txBox="1"/>
          <p:nvPr>
            <p:ph idx="1" type="body"/>
          </p:nvPr>
        </p:nvSpPr>
        <p:spPr>
          <a:xfrm>
            <a:off x="446484" y="2799853"/>
            <a:ext cx="8250900" cy="1923300"/>
          </a:xfrm>
          <a:prstGeom prst="rect">
            <a:avLst/>
          </a:prstGeom>
          <a:noFill/>
          <a:ln>
            <a:noFill/>
          </a:ln>
        </p:spPr>
        <p:txBody>
          <a:bodyPr anchorCtr="0" anchor="b"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5" name="Shape 465"/>
        <p:cNvGrpSpPr/>
        <p:nvPr/>
      </p:nvGrpSpPr>
      <p:grpSpPr>
        <a:xfrm>
          <a:off x="0" y="0"/>
          <a:ext cx="0" cy="0"/>
          <a:chOff x="0" y="0"/>
          <a:chExt cx="0" cy="0"/>
        </a:xfrm>
      </p:grpSpPr>
      <p:cxnSp>
        <p:nvCxnSpPr>
          <p:cNvPr id="466" name="Shape 466"/>
          <p:cNvCxnSpPr/>
          <p:nvPr/>
        </p:nvCxnSpPr>
        <p:spPr>
          <a:xfrm>
            <a:off x="446484" y="447261"/>
            <a:ext cx="8250900" cy="0"/>
          </a:xfrm>
          <a:prstGeom prst="straightConnector1">
            <a:avLst/>
          </a:prstGeom>
          <a:noFill/>
          <a:ln cap="flat" cmpd="sng" w="9525">
            <a:solidFill>
              <a:srgbClr val="000000"/>
            </a:solidFill>
            <a:prstDash val="solid"/>
            <a:round/>
            <a:headEnd len="sm" w="sm" type="none"/>
            <a:tailEnd len="sm" w="sm" type="none"/>
          </a:ln>
        </p:spPr>
      </p:cxnSp>
      <p:cxnSp>
        <p:nvCxnSpPr>
          <p:cNvPr id="467" name="Shape 467"/>
          <p:cNvCxnSpPr/>
          <p:nvPr/>
        </p:nvCxnSpPr>
        <p:spPr>
          <a:xfrm>
            <a:off x="446484" y="858741"/>
            <a:ext cx="8250900" cy="0"/>
          </a:xfrm>
          <a:prstGeom prst="straightConnector1">
            <a:avLst/>
          </a:prstGeom>
          <a:noFill/>
          <a:ln cap="flat" cmpd="sng" w="9525">
            <a:solidFill>
              <a:srgbClr val="000000"/>
            </a:solidFill>
            <a:prstDash val="solid"/>
            <a:round/>
            <a:headEnd len="sm" w="sm" type="none"/>
            <a:tailEnd len="sm" w="sm" type="none"/>
          </a:ln>
        </p:spPr>
      </p:cxnSp>
      <p:sp>
        <p:nvSpPr>
          <p:cNvPr id="468" name="Shape 468"/>
          <p:cNvSpPr txBox="1"/>
          <p:nvPr>
            <p:ph type="title"/>
          </p:nvPr>
        </p:nvSpPr>
        <p:spPr>
          <a:xfrm>
            <a:off x="446484" y="1037645"/>
            <a:ext cx="8250900" cy="501000"/>
          </a:xfrm>
          <a:prstGeom prst="rect">
            <a:avLst/>
          </a:prstGeom>
          <a:noFill/>
          <a:ln cap="flat" cmpd="sng" w="9525">
            <a:solidFill>
              <a:srgbClr val="000000"/>
            </a:solidFill>
            <a:prstDash val="solid"/>
            <a:round/>
            <a:headEnd len="sm" w="sm" type="none"/>
            <a:tailEnd len="sm" w="sm" type="none"/>
          </a:ln>
        </p:spPr>
        <p:txBody>
          <a:bodyPr anchorCtr="0" anchor="t" bIns="64325" lIns="64325" spcFirstLastPara="1" rIns="64325" wrap="square" tIns="643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54000" lvl="2" marL="0" marR="0" rtl="0" algn="l">
              <a:lnSpc>
                <a:spcPct val="92592"/>
              </a:lnSpc>
              <a:spcBef>
                <a:spcPts val="0"/>
              </a:spcBef>
              <a:spcAft>
                <a:spcPts val="0"/>
              </a:spcAft>
              <a:buSzPts val="1000"/>
              <a:buChar char="■"/>
              <a:defRPr sz="1000"/>
            </a:lvl3pPr>
            <a:lvl4pPr indent="419100" lvl="3" marL="0" marR="0" rtl="0" algn="l">
              <a:lnSpc>
                <a:spcPct val="92592"/>
              </a:lnSpc>
              <a:spcBef>
                <a:spcPts val="0"/>
              </a:spcBef>
              <a:spcAft>
                <a:spcPts val="0"/>
              </a:spcAft>
              <a:buSzPts val="1000"/>
              <a:buChar char="●"/>
              <a:defRPr sz="1000"/>
            </a:lvl4pPr>
            <a:lvl5pPr indent="584200" lvl="4" marL="0" marR="0" rtl="0" algn="l">
              <a:lnSpc>
                <a:spcPct val="92592"/>
              </a:lnSpc>
              <a:spcBef>
                <a:spcPts val="0"/>
              </a:spcBef>
              <a:spcAft>
                <a:spcPts val="0"/>
              </a:spcAft>
              <a:buSzPts val="1000"/>
              <a:buChar char="○"/>
              <a:defRPr sz="1000"/>
            </a:lvl5pPr>
            <a:lvl6pPr indent="749300" lvl="5" marL="0" marR="0" rtl="0" algn="l">
              <a:lnSpc>
                <a:spcPct val="92592"/>
              </a:lnSpc>
              <a:spcBef>
                <a:spcPts val="0"/>
              </a:spcBef>
              <a:spcAft>
                <a:spcPts val="0"/>
              </a:spcAft>
              <a:buSzPts val="1000"/>
              <a:buChar char="■"/>
              <a:defRPr sz="1000"/>
            </a:lvl6pPr>
            <a:lvl7pPr indent="901700" lvl="6" marL="0" marR="0" rtl="0" algn="l">
              <a:lnSpc>
                <a:spcPct val="92592"/>
              </a:lnSpc>
              <a:spcBef>
                <a:spcPts val="0"/>
              </a:spcBef>
              <a:spcAft>
                <a:spcPts val="0"/>
              </a:spcAft>
              <a:buSzPts val="1000"/>
              <a:buChar char="●"/>
              <a:defRPr sz="1000"/>
            </a:lvl7pPr>
            <a:lvl8pPr indent="1066800" lvl="7" marL="0" marR="0" rtl="0" algn="l">
              <a:lnSpc>
                <a:spcPct val="92592"/>
              </a:lnSpc>
              <a:spcBef>
                <a:spcPts val="0"/>
              </a:spcBef>
              <a:spcAft>
                <a:spcPts val="0"/>
              </a:spcAft>
              <a:buSzPts val="1000"/>
              <a:buChar char="○"/>
              <a:defRPr sz="1000"/>
            </a:lvl8pPr>
            <a:lvl9pPr indent="1231900" lvl="8" marL="0" marR="0" rtl="0" algn="l">
              <a:lnSpc>
                <a:spcPct val="92592"/>
              </a:lnSpc>
              <a:spcBef>
                <a:spcPts val="0"/>
              </a:spcBef>
              <a:spcAft>
                <a:spcPts val="0"/>
              </a:spcAft>
              <a:buSzPts val="1000"/>
              <a:buChar char="■"/>
              <a:defRPr sz="1000"/>
            </a:lvl9pPr>
          </a:lstStyle>
          <a:p/>
        </p:txBody>
      </p:sp>
      <p:sp>
        <p:nvSpPr>
          <p:cNvPr id="469" name="Shape 469"/>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7" name="Shape 667"/>
        <p:cNvGrpSpPr/>
        <p:nvPr/>
      </p:nvGrpSpPr>
      <p:grpSpPr>
        <a:xfrm>
          <a:off x="0" y="0"/>
          <a:ext cx="0" cy="0"/>
          <a:chOff x="0" y="0"/>
          <a:chExt cx="0" cy="0"/>
        </a:xfrm>
      </p:grpSpPr>
      <p:cxnSp>
        <p:nvCxnSpPr>
          <p:cNvPr id="668" name="Shape 668"/>
          <p:cNvCxnSpPr/>
          <p:nvPr/>
        </p:nvCxnSpPr>
        <p:spPr>
          <a:xfrm>
            <a:off x="446044" y="549834"/>
            <a:ext cx="8253600" cy="0"/>
          </a:xfrm>
          <a:prstGeom prst="straightConnector1">
            <a:avLst/>
          </a:prstGeom>
          <a:noFill/>
          <a:ln cap="flat" cmpd="sng" w="190500">
            <a:solidFill>
              <a:srgbClr val="000000"/>
            </a:solidFill>
            <a:prstDash val="solid"/>
            <a:miter lim="400000"/>
            <a:headEnd len="sm" w="sm" type="none"/>
            <a:tailEnd len="sm" w="sm" type="none"/>
          </a:ln>
        </p:spPr>
      </p:cxnSp>
      <p:cxnSp>
        <p:nvCxnSpPr>
          <p:cNvPr id="669" name="Shape 669"/>
          <p:cNvCxnSpPr/>
          <p:nvPr/>
        </p:nvCxnSpPr>
        <p:spPr>
          <a:xfrm>
            <a:off x="448284" y="4746772"/>
            <a:ext cx="8256900" cy="0"/>
          </a:xfrm>
          <a:prstGeom prst="straightConnector1">
            <a:avLst/>
          </a:prstGeom>
          <a:noFill/>
          <a:ln cap="flat" cmpd="sng" w="19050">
            <a:solidFill>
              <a:srgbClr val="000000"/>
            </a:solidFill>
            <a:prstDash val="solid"/>
            <a:miter lim="400000"/>
            <a:headEnd len="sm" w="sm" type="none"/>
            <a:tailEnd len="sm" w="sm" type="none"/>
          </a:ln>
        </p:spPr>
      </p:cxnSp>
      <p:sp>
        <p:nvSpPr>
          <p:cNvPr id="670" name="Shape 670"/>
          <p:cNvSpPr txBox="1"/>
          <p:nvPr>
            <p:ph type="title"/>
          </p:nvPr>
        </p:nvSpPr>
        <p:spPr>
          <a:xfrm>
            <a:off x="446484" y="522387"/>
            <a:ext cx="8250900" cy="305400"/>
          </a:xfrm>
          <a:prstGeom prst="rect">
            <a:avLst/>
          </a:prstGeom>
          <a:noFill/>
          <a:ln>
            <a:noFill/>
          </a:ln>
        </p:spPr>
        <p:txBody>
          <a:bodyPr anchorCtr="0" anchor="t" bIns="62150" lIns="62150" spcFirstLastPara="1" rIns="62150" wrap="square" tIns="62150"/>
          <a:lstStyle>
            <a:lvl1pPr lv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lvl="1"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lvl="2"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lvl="3"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lvl="4"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lvl="5"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lvl="6"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lvl="7"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lvl="8"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p:txBody>
      </p:sp>
      <p:sp>
        <p:nvSpPr>
          <p:cNvPr id="671" name="Shape 671"/>
          <p:cNvSpPr txBox="1"/>
          <p:nvPr>
            <p:ph idx="1" type="body"/>
          </p:nvPr>
        </p:nvSpPr>
        <p:spPr>
          <a:xfrm>
            <a:off x="446484" y="2057400"/>
            <a:ext cx="8250900" cy="23226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72" name="Shape 672"/>
          <p:cNvSpPr txBox="1"/>
          <p:nvPr>
            <p:ph idx="12" type="sldNum"/>
          </p:nvPr>
        </p:nvSpPr>
        <p:spPr>
          <a:xfrm>
            <a:off x="453627" y="4675683"/>
            <a:ext cx="143100" cy="231600"/>
          </a:xfrm>
          <a:prstGeom prst="rect">
            <a:avLst/>
          </a:prstGeom>
          <a:noFill/>
          <a:ln>
            <a:noFill/>
          </a:ln>
        </p:spPr>
        <p:txBody>
          <a:bodyPr anchorCtr="0" anchor="ctr" bIns="0" lIns="0" spcFirstLastPara="1" rIns="0" wrap="square" tIns="0">
            <a:noAutofit/>
          </a:bodyPr>
          <a:lstStyle>
            <a:lvl1pPr indent="0" lvl="0"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1pPr>
            <a:lvl2pPr indent="0" lvl="1"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2pPr>
            <a:lvl3pPr indent="0" lvl="2"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3pPr>
            <a:lvl4pPr indent="0" lvl="3"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4pPr>
            <a:lvl5pPr indent="0" lvl="4"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5pPr>
            <a:lvl6pPr indent="0" lvl="5"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6pPr>
            <a:lvl7pPr indent="0" lvl="6"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7pPr>
            <a:lvl8pPr indent="0" lvl="7"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8pPr>
            <a:lvl9pPr indent="0" lvl="8" marL="0" marR="0" rtl="0" algn="l">
              <a:lnSpc>
                <a:spcPct val="228571"/>
              </a:lnSpc>
              <a:spcBef>
                <a:spcPts val="0"/>
              </a:spcBef>
              <a:spcAft>
                <a:spcPts val="0"/>
              </a:spcAft>
              <a:buClr>
                <a:srgbClr val="000000"/>
              </a:buClr>
              <a:buSzPts val="1000"/>
              <a:buFont typeface="Helvetica Neue"/>
              <a:buNone/>
              <a:defRPr b="1" i="0" sz="1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00.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https://www.pulse.me/" TargetMode="External"/><Relationship Id="rId6" Type="http://schemas.openxmlformats.org/officeDocument/2006/relationships/hyperlink" Target="http://blog.linkedin.com/"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01.xml"/><Relationship Id="rId3" Type="http://schemas.openxmlformats.org/officeDocument/2006/relationships/hyperlink" Target="http://lynda.com"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2.xml"/><Relationship Id="rId3" Type="http://schemas.openxmlformats.org/officeDocument/2006/relationships/image" Target="../media/image107.png"/><Relationship Id="rId4" Type="http://schemas.openxmlformats.org/officeDocument/2006/relationships/image" Target="../media/image11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03.xml"/><Relationship Id="rId3" Type="http://schemas.openxmlformats.org/officeDocument/2006/relationships/image" Target="../media/image52.png"/><Relationship Id="rId4" Type="http://schemas.openxmlformats.org/officeDocument/2006/relationships/image" Target="../media/image109.gi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04.xml"/><Relationship Id="rId3" Type="http://schemas.openxmlformats.org/officeDocument/2006/relationships/image" Target="../media/image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05.xml"/><Relationship Id="rId3" Type="http://schemas.openxmlformats.org/officeDocument/2006/relationships/image" Target="../media/image108.png"/><Relationship Id="rId4" Type="http://schemas.openxmlformats.org/officeDocument/2006/relationships/image" Target="../media/image1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06.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07.xml"/><Relationship Id="rId3" Type="http://schemas.openxmlformats.org/officeDocument/2006/relationships/image" Target="../media/image118.png"/><Relationship Id="rId4" Type="http://schemas.openxmlformats.org/officeDocument/2006/relationships/image" Target="../media/image111.png"/><Relationship Id="rId5" Type="http://schemas.openxmlformats.org/officeDocument/2006/relationships/image" Target="../media/image1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08.xml"/><Relationship Id="rId3" Type="http://schemas.openxmlformats.org/officeDocument/2006/relationships/image" Target="../media/image130.png"/><Relationship Id="rId4" Type="http://schemas.openxmlformats.org/officeDocument/2006/relationships/image" Target="../media/image12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9.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0.xml"/><Relationship Id="rId3" Type="http://schemas.openxmlformats.org/officeDocument/2006/relationships/image" Target="../media/image12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1.xml"/><Relationship Id="rId3" Type="http://schemas.openxmlformats.org/officeDocument/2006/relationships/image" Target="../media/image12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2.xml"/><Relationship Id="rId3" Type="http://schemas.openxmlformats.org/officeDocument/2006/relationships/image" Target="../media/image12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3.xml"/><Relationship Id="rId3" Type="http://schemas.openxmlformats.org/officeDocument/2006/relationships/image" Target="../media/image5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4.xml"/><Relationship Id="rId3" Type="http://schemas.openxmlformats.org/officeDocument/2006/relationships/image" Target="../media/image127.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5.xml"/><Relationship Id="rId3" Type="http://schemas.openxmlformats.org/officeDocument/2006/relationships/image" Target="../media/image137.png"/><Relationship Id="rId4" Type="http://schemas.openxmlformats.org/officeDocument/2006/relationships/image" Target="../media/image122.png"/><Relationship Id="rId5" Type="http://schemas.openxmlformats.org/officeDocument/2006/relationships/image" Target="../media/image1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16.xml"/><Relationship Id="rId3" Type="http://schemas.openxmlformats.org/officeDocument/2006/relationships/image" Target="../media/image11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8.xml"/><Relationship Id="rId3" Type="http://schemas.openxmlformats.org/officeDocument/2006/relationships/image" Target="../media/image1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s://www.builtincolorado.com/" TargetMode="External"/><Relationship Id="rId4" Type="http://schemas.openxmlformats.org/officeDocument/2006/relationships/hyperlink" Target="https://www.denverstartupweek.org/" TargetMode="External"/><Relationship Id="rId5" Type="http://schemas.openxmlformats.org/officeDocument/2006/relationships/hyperlink" Target="http://www.bdnewtech.com/hiring" TargetMode="External"/><Relationship Id="rId6" Type="http://schemas.openxmlformats.org/officeDocument/2006/relationships/hyperlink" Target="https://www.datascienceweekly.org/data-science-resources/data-science-meetups" TargetMode="External"/><Relationship Id="rId7" Type="http://schemas.openxmlformats.org/officeDocument/2006/relationships/hyperlink" Target="http://meetup.com" TargetMode="External"/><Relationship Id="rId8" Type="http://schemas.openxmlformats.org/officeDocument/2006/relationships/hyperlink" Target="http://meetup.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0.xml"/><Relationship Id="rId3" Type="http://schemas.openxmlformats.org/officeDocument/2006/relationships/image" Target="../media/image6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1.xml"/><Relationship Id="rId3" Type="http://schemas.openxmlformats.org/officeDocument/2006/relationships/image" Target="../media/image13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3.xml"/><Relationship Id="rId3" Type="http://schemas.openxmlformats.org/officeDocument/2006/relationships/image" Target="../media/image125.png"/><Relationship Id="rId4" Type="http://schemas.openxmlformats.org/officeDocument/2006/relationships/image" Target="../media/image120.png"/><Relationship Id="rId5" Type="http://schemas.openxmlformats.org/officeDocument/2006/relationships/image" Target="../media/image12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4.xml"/><Relationship Id="rId3" Type="http://schemas.openxmlformats.org/officeDocument/2006/relationships/image" Target="../media/image131.png"/><Relationship Id="rId4" Type="http://schemas.openxmlformats.org/officeDocument/2006/relationships/image" Target="../media/image133.png"/><Relationship Id="rId5" Type="http://schemas.openxmlformats.org/officeDocument/2006/relationships/image" Target="../media/image136.png"/><Relationship Id="rId6" Type="http://schemas.openxmlformats.org/officeDocument/2006/relationships/image" Target="../media/image5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6.xml"/><Relationship Id="rId3" Type="http://schemas.openxmlformats.org/officeDocument/2006/relationships/hyperlink" Target="https://hbr.org/2015/05/how-to-use-your-linkedin-profile-to-power-a-career-transition" TargetMode="External"/><Relationship Id="rId4" Type="http://schemas.openxmlformats.org/officeDocument/2006/relationships/hyperlink" Target="https://www.themuse.com/resources/craft-a-killer-linkedin-headline" TargetMode="External"/><Relationship Id="rId9" Type="http://schemas.openxmlformats.org/officeDocument/2006/relationships/hyperlink" Target="https://gist.github.com/ndelage/7583138" TargetMode="External"/><Relationship Id="rId5" Type="http://schemas.openxmlformats.org/officeDocument/2006/relationships/hyperlink" Target="https://www.themuse.com/advice/5-templates-thatll-make-writing-the-perfect-linkedin-summary-a-breeze?utm_source=Sailthru&amp;utm_medium=email&amp;utm_term=Daily%20Email%20List&amp;utm_campaign=5%20Templates%20That%27ll%20Make%20Writing%20the%20Perfect%20LinkedIn%20Summary%20a%20Breeze" TargetMode="External"/><Relationship Id="rId6" Type="http://schemas.openxmlformats.org/officeDocument/2006/relationships/hyperlink" Target="https://hbr.org/2015/05/how-to-use-your-linkedin-profile-to-power-a-career-transition" TargetMode="External"/><Relationship Id="rId7" Type="http://schemas.openxmlformats.org/officeDocument/2006/relationships/hyperlink" Target="https://www.linkedin.com/edu/alumni?id=150005&amp;trk=edu-up-nav-menu-alumni" TargetMode="External"/><Relationship Id="rId8" Type="http://schemas.openxmlformats.org/officeDocument/2006/relationships/hyperlink" Target="https://www.linkedin.com/groups/4642661"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9.xml"/><Relationship Id="rId3" Type="http://schemas.openxmlformats.org/officeDocument/2006/relationships/hyperlink" Target="https://goo.gl/forms/s7qDGunivtjm2cub2" TargetMode="External"/><Relationship Id="rId4" Type="http://schemas.openxmlformats.org/officeDocument/2006/relationships/hyperlink" Target="https://docs.google.com/document/d/1_hUYTTiR-r7IZW6176g7xBtE4EHXDTVPt45qhc1VX8s/edit" TargetMode="External"/><Relationship Id="rId5" Type="http://schemas.openxmlformats.org/officeDocument/2006/relationships/hyperlink" Target="http://docs.google.com/spreadsheets/d/107K74Wyu8mWUFfNqfzW9ezPoKbye6yQ0JrKD00vYR-I/edit?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54.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1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9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hyperlink" Target="https://goo.gl/forms/s7qDGunivtjm2cub2" TargetMode="External"/><Relationship Id="rId4" Type="http://schemas.openxmlformats.org/officeDocument/2006/relationships/hyperlink" Target="https://docs.google.com/document/d/1_hUYTTiR-r7IZW6176g7xBtE4EHXDTVPt45qhc1VX8s/edi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3.xml"/><Relationship Id="rId3" Type="http://schemas.openxmlformats.org/officeDocument/2006/relationships/hyperlink" Target="https://techcrunch.com/" TargetMode="External"/><Relationship Id="rId4" Type="http://schemas.openxmlformats.org/officeDocument/2006/relationships/hyperlink" Target="https://www.crunchbase.com/#/home/index" TargetMode="External"/><Relationship Id="rId5" Type="http://schemas.openxmlformats.org/officeDocument/2006/relationships/hyperlink" Target="http://venturebeat.com/" TargetMode="External"/><Relationship Id="rId6" Type="http://schemas.openxmlformats.org/officeDocument/2006/relationships/hyperlink" Target="https://www.startupdigest.com/" TargetMode="External"/><Relationship Id="rId7" Type="http://schemas.openxmlformats.org/officeDocument/2006/relationships/hyperlink" Target="http://www.dataschool.io/resourc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8.xml"/><Relationship Id="rId3" Type="http://schemas.openxmlformats.org/officeDocument/2006/relationships/hyperlink" Target="http://shapr.co" TargetMode="Externa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xml"/><Relationship Id="rId3" Type="http://schemas.openxmlformats.org/officeDocument/2006/relationships/image" Target="../media/image5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9.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61.png"/><Relationship Id="rId5" Type="http://schemas.openxmlformats.org/officeDocument/2006/relationships/image" Target="../media/image70.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2.xml"/><Relationship Id="rId3"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4.xml"/><Relationship Id="rId3"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5.xml"/><Relationship Id="rId3" Type="http://schemas.openxmlformats.org/officeDocument/2006/relationships/image" Target="../media/image78.png"/><Relationship Id="rId4" Type="http://schemas.openxmlformats.org/officeDocument/2006/relationships/hyperlink" Target="http://recruitmentgeek.com/tools/linkedin/" TargetMode="External"/><Relationship Id="rId5" Type="http://schemas.openxmlformats.org/officeDocument/2006/relationships/hyperlink" Target="http://recruitmentgeek.com/tools/linkedi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1.xml"/><Relationship Id="rId3"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2.xml"/><Relationship Id="rId3"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3.xml"/><Relationship Id="rId3" Type="http://schemas.openxmlformats.org/officeDocument/2006/relationships/image" Target="../media/image86.png"/><Relationship Id="rId4" Type="http://schemas.openxmlformats.org/officeDocument/2006/relationships/image" Target="../media/image74.png"/><Relationship Id="rId5" Type="http://schemas.openxmlformats.org/officeDocument/2006/relationships/image" Target="../media/image83.png"/><Relationship Id="rId6"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3.xml"/><Relationship Id="rId3" Type="http://schemas.openxmlformats.org/officeDocument/2006/relationships/image" Target="../media/image75.png"/><Relationship Id="rId4" Type="http://schemas.openxmlformats.org/officeDocument/2006/relationships/image" Target="../media/image81.png"/><Relationship Id="rId5"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4.xml"/><Relationship Id="rId3" Type="http://schemas.openxmlformats.org/officeDocument/2006/relationships/image" Target="../media/image81.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5.xml"/><Relationship Id="rId3" Type="http://schemas.openxmlformats.org/officeDocument/2006/relationships/image" Target="../media/image73.pn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6.xml"/><Relationship Id="rId3" Type="http://schemas.openxmlformats.org/officeDocument/2006/relationships/image" Target="../media/image84.png"/><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77.xml"/><Relationship Id="rId3"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8.xml"/><Relationship Id="rId3"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9.xml"/><Relationship Id="rId3"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6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0.xml"/><Relationship Id="rId3" Type="http://schemas.openxmlformats.org/officeDocument/2006/relationships/image" Target="../media/image9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1.xml"/><Relationship Id="rId3" Type="http://schemas.openxmlformats.org/officeDocument/2006/relationships/image" Target="../media/image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2.xml"/><Relationship Id="rId3" Type="http://schemas.openxmlformats.org/officeDocument/2006/relationships/image" Target="../media/image117.png"/><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3.xml"/><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4.xml"/><Relationship Id="rId3" Type="http://schemas.openxmlformats.org/officeDocument/2006/relationships/image" Target="../media/image1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6.xml"/><Relationship Id="rId3" Type="http://schemas.openxmlformats.org/officeDocument/2006/relationships/image" Target="../media/image10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8.xml"/><Relationship Id="rId3" Type="http://schemas.openxmlformats.org/officeDocument/2006/relationships/image" Target="../media/image92.png"/><Relationship Id="rId4" Type="http://schemas.openxmlformats.org/officeDocument/2006/relationships/image" Target="../media/image94.png"/><Relationship Id="rId5" Type="http://schemas.openxmlformats.org/officeDocument/2006/relationships/image" Target="../media/image102.png"/><Relationship Id="rId6" Type="http://schemas.openxmlformats.org/officeDocument/2006/relationships/image" Target="../media/image10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9.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90.xml"/><Relationship Id="rId3"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1.xml"/><Relationship Id="rId3" Type="http://schemas.openxmlformats.org/officeDocument/2006/relationships/image" Target="../media/image10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92.xml"/><Relationship Id="rId3" Type="http://schemas.openxmlformats.org/officeDocument/2006/relationships/image" Target="../media/image9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3.xml"/><Relationship Id="rId3" Type="http://schemas.openxmlformats.org/officeDocument/2006/relationships/image" Target="../media/image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5.xml"/><Relationship Id="rId3" Type="http://schemas.openxmlformats.org/officeDocument/2006/relationships/image" Target="../media/image10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97.xml"/><Relationship Id="rId3" Type="http://schemas.openxmlformats.org/officeDocument/2006/relationships/image" Target="../media/image90.png"/><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9.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Shape 917"/>
          <p:cNvSpPr txBox="1"/>
          <p:nvPr>
            <p:ph idx="4294967295" type="ctrTitle"/>
          </p:nvPr>
        </p:nvSpPr>
        <p:spPr>
          <a:xfrm>
            <a:off x="403228" y="1158380"/>
            <a:ext cx="8337600" cy="32367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FFFFFF"/>
              </a:buClr>
              <a:buSzPts val="7300"/>
              <a:buFont typeface="Arial"/>
              <a:buNone/>
            </a:pPr>
            <a:r>
              <a:rPr b="1" lang="en" sz="6000">
                <a:solidFill>
                  <a:srgbClr val="FFFFFF"/>
                </a:solidFill>
                <a:latin typeface="Arial"/>
                <a:ea typeface="Arial"/>
                <a:cs typeface="Arial"/>
                <a:sym typeface="Arial"/>
              </a:rPr>
              <a:t>LINKEDIN</a:t>
            </a:r>
            <a:endParaRPr b="1" i="0" sz="6000" u="none" cap="none" strike="noStrike">
              <a:solidFill>
                <a:srgbClr val="FFFFFF"/>
              </a:solidFill>
              <a:latin typeface="Arial"/>
              <a:ea typeface="Arial"/>
              <a:cs typeface="Arial"/>
              <a:sym typeface="Arial"/>
            </a:endParaRPr>
          </a:p>
          <a:p>
            <a:pPr indent="0" lvl="0" marL="0" marR="0" rtl="0" algn="l">
              <a:lnSpc>
                <a:spcPct val="70000"/>
              </a:lnSpc>
              <a:spcBef>
                <a:spcPts val="0"/>
              </a:spcBef>
              <a:spcAft>
                <a:spcPts val="0"/>
              </a:spcAft>
              <a:buClr>
                <a:srgbClr val="FFFFFF"/>
              </a:buClr>
              <a:buSzPts val="7300"/>
              <a:buFont typeface="Arial"/>
              <a:buNone/>
            </a:pPr>
            <a:r>
              <a:rPr b="1" lang="en" sz="6000">
                <a:solidFill>
                  <a:srgbClr val="FFFFFF"/>
                </a:solidFill>
                <a:latin typeface="Arial"/>
                <a:ea typeface="Arial"/>
                <a:cs typeface="Arial"/>
                <a:sym typeface="Arial"/>
              </a:rPr>
              <a:t>&amp; NETWORKING</a:t>
            </a:r>
            <a:endParaRPr b="1" sz="6000">
              <a:solidFill>
                <a:srgbClr val="FFFFFF"/>
              </a:solidFill>
              <a:latin typeface="Arial"/>
              <a:ea typeface="Arial"/>
              <a:cs typeface="Arial"/>
              <a:sym typeface="Arial"/>
            </a:endParaRPr>
          </a:p>
        </p:txBody>
      </p:sp>
      <p:sp>
        <p:nvSpPr>
          <p:cNvPr id="918" name="Shape 918"/>
          <p:cNvSpPr txBox="1"/>
          <p:nvPr/>
        </p:nvSpPr>
        <p:spPr>
          <a:xfrm>
            <a:off x="403225" y="4462625"/>
            <a:ext cx="7344000" cy="85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0000"/>
                </a:solidFill>
                <a:latin typeface="Impact"/>
                <a:ea typeface="Impact"/>
                <a:cs typeface="Impact"/>
                <a:sym typeface="Impact"/>
              </a:rPr>
              <a:t>Nicole Palidwor | Denver Outcomes | 2018</a:t>
            </a:r>
            <a:endParaRPr sz="1800">
              <a:solidFill>
                <a:srgbClr val="FF0000"/>
              </a:solidFill>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Shape 986"/>
          <p:cNvSpPr txBox="1"/>
          <p:nvPr>
            <p:ph idx="1" type="body"/>
          </p:nvPr>
        </p:nvSpPr>
        <p:spPr>
          <a:xfrm>
            <a:off x="439669" y="1914265"/>
            <a:ext cx="8221200" cy="2934000"/>
          </a:xfrm>
          <a:prstGeom prst="rect">
            <a:avLst/>
          </a:prstGeom>
          <a:noFill/>
          <a:ln>
            <a:noFill/>
          </a:ln>
        </p:spPr>
        <p:txBody>
          <a:bodyPr anchorCtr="0" anchor="t" bIns="0" lIns="0" spcFirstLastPara="1" rIns="0" wrap="square" tIns="0">
            <a:noAutofit/>
          </a:bodyPr>
          <a:lstStyle/>
          <a:p>
            <a:pPr indent="-342900" lvl="0" marL="457200" marR="0" rtl="0" algn="l">
              <a:lnSpc>
                <a:spcPct val="133333"/>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Having to talk to strangers</a:t>
            </a:r>
            <a:endParaRPr sz="1400"/>
          </a:p>
          <a:p>
            <a:pPr indent="-342900" lvl="0" marL="457200" marR="0" rtl="0" algn="l">
              <a:lnSpc>
                <a:spcPct val="133333"/>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Having to brag about yourself to strangers</a:t>
            </a:r>
            <a:endParaRPr sz="1400"/>
          </a:p>
          <a:p>
            <a:pPr indent="-342900" lvl="0" marL="457200" marR="0" rtl="0" algn="l">
              <a:lnSpc>
                <a:spcPct val="133333"/>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May be turned down after bragging about yourself to a stranger</a:t>
            </a:r>
            <a:endParaRPr sz="1400"/>
          </a:p>
          <a:p>
            <a:pPr indent="-342900" lvl="0" marL="457200" marR="0" rtl="0" algn="l">
              <a:lnSpc>
                <a:spcPct val="133333"/>
              </a:lnSpc>
              <a:spcBef>
                <a:spcPts val="0"/>
              </a:spcBef>
              <a:spcAft>
                <a:spcPts val="0"/>
              </a:spcAft>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Might knock things off of a display table while being turned down after</a:t>
            </a:r>
            <a:r>
              <a:rPr b="0" lang="en" sz="1800">
                <a:latin typeface="Helvetica Neue"/>
                <a:ea typeface="Helvetica Neue"/>
                <a:cs typeface="Helvetica Neue"/>
                <a:sym typeface="Helvetica Neue"/>
              </a:rPr>
              <a:t> </a:t>
            </a:r>
            <a:r>
              <a:rPr b="0" i="0" lang="en" sz="1800" u="none" cap="none" strike="noStrike">
                <a:solidFill>
                  <a:srgbClr val="000000"/>
                </a:solidFill>
                <a:latin typeface="Helvetica Neue"/>
                <a:ea typeface="Helvetica Neue"/>
                <a:cs typeface="Helvetica Neue"/>
                <a:sym typeface="Helvetica Neue"/>
              </a:rPr>
              <a:t>bragging about yourself to a stranger</a:t>
            </a:r>
            <a:endParaRPr sz="1400"/>
          </a:p>
        </p:txBody>
      </p:sp>
      <p:sp>
        <p:nvSpPr>
          <p:cNvPr id="987" name="Shape 987"/>
          <p:cNvSpPr txBox="1"/>
          <p:nvPr>
            <p:ph type="title"/>
          </p:nvPr>
        </p:nvSpPr>
        <p:spPr>
          <a:xfrm>
            <a:off x="434268" y="1044190"/>
            <a:ext cx="8232000" cy="558900"/>
          </a:xfrm>
          <a:prstGeom prst="rect">
            <a:avLst/>
          </a:prstGeom>
          <a:noFill/>
          <a:ln>
            <a:noFill/>
          </a:ln>
        </p:spPr>
        <p:txBody>
          <a:bodyPr anchorCtr="0" anchor="t" bIns="0" lIns="0" spcFirstLastPara="1" rIns="0" wrap="square" tIns="0">
            <a:noAutofit/>
          </a:bodyPr>
          <a:lstStyle/>
          <a:p>
            <a:pPr indent="0" lvl="0" marL="0" marR="0" rtl="0" algn="l">
              <a:lnSpc>
                <a:spcPct val="89134"/>
              </a:lnSpc>
              <a:spcBef>
                <a:spcPts val="0"/>
              </a:spcBef>
              <a:spcAft>
                <a:spcPts val="0"/>
              </a:spcAft>
              <a:buClr>
                <a:srgbClr val="000000"/>
              </a:buClr>
              <a:buSzPts val="2300"/>
              <a:buFont typeface="Helvetica Neue"/>
              <a:buNone/>
            </a:pPr>
            <a:r>
              <a:t/>
            </a:r>
            <a:endParaRPr b="1" i="0" sz="2300" u="none" cap="none" strike="noStrike">
              <a:solidFill>
                <a:srgbClr val="000000"/>
              </a:solidFill>
              <a:latin typeface="Helvetica Neue"/>
              <a:ea typeface="Helvetica Neue"/>
              <a:cs typeface="Helvetica Neue"/>
              <a:sym typeface="Helvetica Neue"/>
            </a:endParaRPr>
          </a:p>
          <a:p>
            <a:pPr indent="0" lvl="0" marL="0" marR="0" rtl="0" algn="l">
              <a:lnSpc>
                <a:spcPct val="89134"/>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NETWORKING CHALLENGES</a:t>
            </a:r>
            <a:endParaRPr sz="1400"/>
          </a:p>
        </p:txBody>
      </p:sp>
      <p:sp>
        <p:nvSpPr>
          <p:cNvPr id="988" name="Shape 988"/>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1"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WHY BUILD A NETWORK?</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0" st="0"/>
                                            </p:txEl>
                                          </p:spTgt>
                                        </p:tgtEl>
                                        <p:attrNameLst>
                                          <p:attrName>style.visibility</p:attrName>
                                        </p:attrNameLst>
                                      </p:cBhvr>
                                      <p:to>
                                        <p:strVal val="visible"/>
                                      </p:to>
                                    </p:set>
                                    <p:animEffect filter="fade" transition="in">
                                      <p:cBhvr>
                                        <p:cTn dur="1000"/>
                                        <p:tgtEl>
                                          <p:spTgt spid="9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1" st="1"/>
                                            </p:txEl>
                                          </p:spTgt>
                                        </p:tgtEl>
                                        <p:attrNameLst>
                                          <p:attrName>style.visibility</p:attrName>
                                        </p:attrNameLst>
                                      </p:cBhvr>
                                      <p:to>
                                        <p:strVal val="visible"/>
                                      </p:to>
                                    </p:set>
                                    <p:animEffect filter="fade" transition="in">
                                      <p:cBhvr>
                                        <p:cTn dur="1000"/>
                                        <p:tgtEl>
                                          <p:spTgt spid="9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2" st="2"/>
                                            </p:txEl>
                                          </p:spTgt>
                                        </p:tgtEl>
                                        <p:attrNameLst>
                                          <p:attrName>style.visibility</p:attrName>
                                        </p:attrNameLst>
                                      </p:cBhvr>
                                      <p:to>
                                        <p:strVal val="visible"/>
                                      </p:to>
                                    </p:set>
                                    <p:animEffect filter="fade" transition="in">
                                      <p:cBhvr>
                                        <p:cTn dur="1000"/>
                                        <p:tgtEl>
                                          <p:spTgt spid="9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3" st="3"/>
                                            </p:txEl>
                                          </p:spTgt>
                                        </p:tgtEl>
                                        <p:attrNameLst>
                                          <p:attrName>style.visibility</p:attrName>
                                        </p:attrNameLst>
                                      </p:cBhvr>
                                      <p:to>
                                        <p:strVal val="visible"/>
                                      </p:to>
                                    </p:set>
                                    <p:animEffect filter="fade" transition="in">
                                      <p:cBhvr>
                                        <p:cTn dur="1000"/>
                                        <p:tgtEl>
                                          <p:spTgt spid="9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7" name="Shape 1697"/>
        <p:cNvGrpSpPr/>
        <p:nvPr/>
      </p:nvGrpSpPr>
      <p:grpSpPr>
        <a:xfrm>
          <a:off x="0" y="0"/>
          <a:ext cx="0" cy="0"/>
          <a:chOff x="0" y="0"/>
          <a:chExt cx="0" cy="0"/>
        </a:xfrm>
      </p:grpSpPr>
      <p:sp>
        <p:nvSpPr>
          <p:cNvPr id="1698" name="Shape 1698"/>
          <p:cNvSpPr txBox="1"/>
          <p:nvPr>
            <p:ph idx="1" type="body"/>
          </p:nvPr>
        </p:nvSpPr>
        <p:spPr>
          <a:xfrm>
            <a:off x="446489" y="670388"/>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177800" lvl="0" marL="152400" marR="0" rtl="0" algn="l">
              <a:lnSpc>
                <a:spcPct val="100000"/>
              </a:lnSpc>
              <a:spcBef>
                <a:spcPts val="0"/>
              </a:spcBef>
              <a:spcAft>
                <a:spcPts val="0"/>
              </a:spcAft>
              <a:buClr>
                <a:srgbClr val="000000"/>
              </a:buClr>
              <a:buSzPts val="1800"/>
              <a:buFont typeface="Georgia"/>
              <a:buChar char="‣"/>
            </a:pPr>
            <a:r>
              <a:rPr lang="en" sz="1800">
                <a:latin typeface="Georgia"/>
                <a:ea typeface="Georgia"/>
                <a:cs typeface="Georgia"/>
                <a:sym typeface="Georgia"/>
              </a:rPr>
              <a:t>Join relevant groups</a:t>
            </a:r>
            <a:br>
              <a:rPr lang="en" sz="1800">
                <a:latin typeface="Georgia"/>
                <a:ea typeface="Georgia"/>
                <a:cs typeface="Georgia"/>
                <a:sym typeface="Georgia"/>
              </a:rPr>
            </a:br>
            <a:endParaRPr sz="1800">
              <a:latin typeface="Georgia"/>
              <a:ea typeface="Georgia"/>
              <a:cs typeface="Georgia"/>
              <a:sym typeface="Georgia"/>
            </a:endParaRPr>
          </a:p>
          <a:p>
            <a:pPr indent="-177800" lvl="0" marL="152400" marR="0" rtl="0" algn="l">
              <a:spcBef>
                <a:spcPts val="0"/>
              </a:spcBef>
              <a:spcAft>
                <a:spcPts val="0"/>
              </a:spcAft>
              <a:buSzPts val="1800"/>
              <a:buFont typeface="Georgia"/>
              <a:buChar char="‣"/>
            </a:pPr>
            <a:r>
              <a:rPr lang="en" sz="1800">
                <a:latin typeface="Georgia"/>
                <a:ea typeface="Georgia"/>
                <a:cs typeface="Georgia"/>
                <a:sym typeface="Georgia"/>
              </a:rPr>
              <a:t>Follow your favorite companies</a:t>
            </a:r>
            <a:br>
              <a:rPr lang="en" sz="1800">
                <a:latin typeface="Georgia"/>
                <a:ea typeface="Georgia"/>
                <a:cs typeface="Georgia"/>
                <a:sym typeface="Georgia"/>
              </a:rPr>
            </a:br>
            <a:endParaRPr sz="1800">
              <a:latin typeface="Georgia"/>
              <a:ea typeface="Georgia"/>
              <a:cs typeface="Georgia"/>
              <a:sym typeface="Georgia"/>
            </a:endParaRPr>
          </a:p>
          <a:p>
            <a:pPr indent="-177800" lvl="0" marL="152400" marR="0" rtl="0" algn="l">
              <a:spcBef>
                <a:spcPts val="0"/>
              </a:spcBef>
              <a:spcAft>
                <a:spcPts val="0"/>
              </a:spcAft>
              <a:buSzPts val="1800"/>
              <a:buFont typeface="Georgia"/>
              <a:buChar char="‣"/>
            </a:pPr>
            <a:r>
              <a:rPr lang="en" sz="1800">
                <a:latin typeface="Georgia"/>
                <a:ea typeface="Georgia"/>
                <a:cs typeface="Georgia"/>
                <a:sym typeface="Georgia"/>
              </a:rPr>
              <a:t>Follow thought leaders</a:t>
            </a:r>
            <a:endParaRPr sz="1800">
              <a:latin typeface="Georgia"/>
              <a:ea typeface="Georgia"/>
              <a:cs typeface="Georgia"/>
              <a:sym typeface="Georgia"/>
            </a:endParaRPr>
          </a:p>
          <a:p>
            <a:pPr indent="0" lvl="0" marL="0" marR="0" rtl="0" algn="l">
              <a:spcBef>
                <a:spcPts val="0"/>
              </a:spcBef>
              <a:spcAft>
                <a:spcPts val="0"/>
              </a:spcAft>
              <a:buNone/>
            </a:pPr>
            <a:r>
              <a:t/>
            </a:r>
            <a:endParaRPr sz="1800">
              <a:latin typeface="Georgia"/>
              <a:ea typeface="Georgia"/>
              <a:cs typeface="Georgia"/>
              <a:sym typeface="Georgia"/>
            </a:endParaRPr>
          </a:p>
          <a:p>
            <a:pPr indent="-177800" lvl="0" marL="152400" marR="0" rtl="0" algn="l">
              <a:spcBef>
                <a:spcPts val="0"/>
              </a:spcBef>
              <a:spcAft>
                <a:spcPts val="0"/>
              </a:spcAft>
              <a:buSzPts val="1800"/>
              <a:buFont typeface="Georgia"/>
              <a:buChar char="‣"/>
            </a:pPr>
            <a:r>
              <a:rPr lang="en" sz="1800">
                <a:latin typeface="Georgia"/>
                <a:ea typeface="Georgia"/>
                <a:cs typeface="Georgia"/>
                <a:sym typeface="Georgia"/>
              </a:rPr>
              <a:t>Need a mentor? </a:t>
            </a:r>
            <a:r>
              <a:rPr lang="en" sz="1800" u="sng">
                <a:solidFill>
                  <a:schemeClr val="hlink"/>
                </a:solidFill>
                <a:latin typeface="Georgia"/>
                <a:ea typeface="Georgia"/>
                <a:cs typeface="Georgia"/>
                <a:sym typeface="Georgia"/>
                <a:hlinkClick r:id="rId3"/>
              </a:rPr>
              <a:t>[techcrunch.com]</a:t>
            </a:r>
            <a:br>
              <a:rPr lang="en" sz="1800" u="sng">
                <a:solidFill>
                  <a:schemeClr val="hlink"/>
                </a:solidFill>
                <a:latin typeface="Georgia"/>
                <a:ea typeface="Georgia"/>
                <a:cs typeface="Georgia"/>
                <a:sym typeface="Georgia"/>
                <a:hlinkClick r:id="rId4"/>
              </a:rPr>
            </a:br>
            <a:endParaRPr sz="1800">
              <a:latin typeface="Georgia"/>
              <a:ea typeface="Georgia"/>
              <a:cs typeface="Georgia"/>
              <a:sym typeface="Georgia"/>
            </a:endParaRPr>
          </a:p>
          <a:p>
            <a:pPr indent="-177800" lvl="0" marL="152400" marR="0" rtl="0" algn="l">
              <a:spcBef>
                <a:spcPts val="0"/>
              </a:spcBef>
              <a:spcAft>
                <a:spcPts val="0"/>
              </a:spcAft>
              <a:buSzPts val="1800"/>
              <a:buFont typeface="Georgia"/>
              <a:buChar char="‣"/>
            </a:pPr>
            <a:r>
              <a:rPr lang="en" sz="1800">
                <a:latin typeface="Georgia"/>
                <a:ea typeface="Georgia"/>
                <a:cs typeface="Georgia"/>
                <a:sym typeface="Georgia"/>
              </a:rPr>
              <a:t>Read news articles on LinkedIn Pulse [</a:t>
            </a:r>
            <a:r>
              <a:rPr lang="en" sz="1800" u="sng">
                <a:solidFill>
                  <a:schemeClr val="hlink"/>
                </a:solidFill>
                <a:latin typeface="Georgia"/>
                <a:ea typeface="Georgia"/>
                <a:cs typeface="Georgia"/>
                <a:sym typeface="Georgia"/>
                <a:hlinkClick r:id="rId5"/>
              </a:rPr>
              <a:t>pulse.me</a:t>
            </a:r>
            <a:r>
              <a:rPr lang="en" sz="1800">
                <a:latin typeface="Georgia"/>
                <a:ea typeface="Georgia"/>
                <a:cs typeface="Georgia"/>
                <a:sym typeface="Georgia"/>
              </a:rPr>
              <a:t>] </a:t>
            </a:r>
            <a:br>
              <a:rPr lang="en" sz="1800">
                <a:latin typeface="Georgia"/>
                <a:ea typeface="Georgia"/>
                <a:cs typeface="Georgia"/>
                <a:sym typeface="Georgia"/>
              </a:rPr>
            </a:br>
            <a:endParaRPr sz="1800">
              <a:latin typeface="Georgia"/>
              <a:ea typeface="Georgia"/>
              <a:cs typeface="Georgia"/>
              <a:sym typeface="Georgia"/>
            </a:endParaRPr>
          </a:p>
          <a:p>
            <a:pPr indent="-177800" lvl="0" marL="152400" marR="0" rtl="0" algn="l">
              <a:spcBef>
                <a:spcPts val="0"/>
              </a:spcBef>
              <a:spcAft>
                <a:spcPts val="0"/>
              </a:spcAft>
              <a:buSzPts val="1800"/>
              <a:buFont typeface="Georgia"/>
              <a:buChar char="‣"/>
            </a:pPr>
            <a:r>
              <a:rPr lang="en" sz="1800">
                <a:latin typeface="Georgia"/>
                <a:ea typeface="Georgia"/>
                <a:cs typeface="Georgia"/>
                <a:sym typeface="Georgia"/>
              </a:rPr>
              <a:t>Read the LinkedIn Blog [</a:t>
            </a:r>
            <a:r>
              <a:rPr lang="en" sz="1800" u="sng">
                <a:solidFill>
                  <a:schemeClr val="hlink"/>
                </a:solidFill>
                <a:latin typeface="Georgia"/>
                <a:ea typeface="Georgia"/>
                <a:cs typeface="Georgia"/>
                <a:sym typeface="Georgia"/>
                <a:hlinkClick r:id="rId6"/>
              </a:rPr>
              <a:t>blog.linkedin.com</a:t>
            </a:r>
            <a:r>
              <a:rPr lang="en" sz="1800">
                <a:latin typeface="Georgia"/>
                <a:ea typeface="Georgia"/>
                <a:cs typeface="Georgia"/>
                <a:sym typeface="Georgia"/>
              </a:rPr>
              <a:t>] </a:t>
            </a:r>
            <a:br>
              <a:rPr lang="en" sz="1800">
                <a:latin typeface="Georgia"/>
                <a:ea typeface="Georgia"/>
                <a:cs typeface="Georgia"/>
                <a:sym typeface="Georgia"/>
              </a:rPr>
            </a:br>
            <a:endParaRPr sz="1800">
              <a:latin typeface="Georgia"/>
              <a:ea typeface="Georgia"/>
              <a:cs typeface="Georgia"/>
              <a:sym typeface="Georgia"/>
            </a:endParaRPr>
          </a:p>
          <a:p>
            <a:pPr indent="-177800" lvl="0" marL="152400" marR="0" rtl="0" algn="l">
              <a:spcBef>
                <a:spcPts val="0"/>
              </a:spcBef>
              <a:spcAft>
                <a:spcPts val="0"/>
              </a:spcAft>
              <a:buSzPts val="1800"/>
              <a:buFont typeface="Georgia"/>
              <a:buChar char="‣"/>
            </a:pPr>
            <a:r>
              <a:rPr lang="en" sz="1800">
                <a:latin typeface="Georgia"/>
                <a:ea typeface="Georgia"/>
                <a:cs typeface="Georgia"/>
                <a:sym typeface="Georgia"/>
              </a:rPr>
              <a:t>The Job Board!</a:t>
            </a:r>
            <a:endParaRPr sz="1800">
              <a:latin typeface="Georgia"/>
              <a:ea typeface="Georgia"/>
              <a:cs typeface="Georgia"/>
              <a:sym typeface="Georgia"/>
            </a:endParaRPr>
          </a:p>
          <a:p>
            <a:pPr indent="-165100" lvl="1" marL="457200" marR="0" rtl="0" algn="l">
              <a:spcBef>
                <a:spcPts val="0"/>
              </a:spcBef>
              <a:spcAft>
                <a:spcPts val="0"/>
              </a:spcAft>
              <a:buSzPts val="1800"/>
              <a:buFont typeface="Georgia"/>
              <a:buChar char="‣"/>
            </a:pPr>
            <a:r>
              <a:rPr lang="en" sz="1800">
                <a:latin typeface="Georgia"/>
                <a:ea typeface="Georgia"/>
                <a:cs typeface="Georgia"/>
                <a:sym typeface="Georgia"/>
              </a:rPr>
              <a:t>Search, save jobs &amp; searches, and apply for jobs</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
        <p:nvSpPr>
          <p:cNvPr id="1699" name="Shape 1699"/>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chemeClr val="dk1"/>
                </a:solidFill>
                <a:latin typeface="Oswald"/>
                <a:ea typeface="Oswald"/>
                <a:cs typeface="Oswald"/>
                <a:sym typeface="Oswald"/>
              </a:rPr>
              <a:t>GETTING THE MOST OUT OF LINKEDIN</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0" st="0"/>
                                            </p:txEl>
                                          </p:spTgt>
                                        </p:tgtEl>
                                        <p:attrNameLst>
                                          <p:attrName>style.visibility</p:attrName>
                                        </p:attrNameLst>
                                      </p:cBhvr>
                                      <p:to>
                                        <p:strVal val="visible"/>
                                      </p:to>
                                    </p:set>
                                    <p:animEffect filter="fade" transition="in">
                                      <p:cBhvr>
                                        <p:cTn dur="1000"/>
                                        <p:tgtEl>
                                          <p:spTgt spid="16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1" st="1"/>
                                            </p:txEl>
                                          </p:spTgt>
                                        </p:tgtEl>
                                        <p:attrNameLst>
                                          <p:attrName>style.visibility</p:attrName>
                                        </p:attrNameLst>
                                      </p:cBhvr>
                                      <p:to>
                                        <p:strVal val="visible"/>
                                      </p:to>
                                    </p:set>
                                    <p:animEffect filter="fade" transition="in">
                                      <p:cBhvr>
                                        <p:cTn dur="1000"/>
                                        <p:tgtEl>
                                          <p:spTgt spid="16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2" st="2"/>
                                            </p:txEl>
                                          </p:spTgt>
                                        </p:tgtEl>
                                        <p:attrNameLst>
                                          <p:attrName>style.visibility</p:attrName>
                                        </p:attrNameLst>
                                      </p:cBhvr>
                                      <p:to>
                                        <p:strVal val="visible"/>
                                      </p:to>
                                    </p:set>
                                    <p:animEffect filter="fade" transition="in">
                                      <p:cBhvr>
                                        <p:cTn dur="1000"/>
                                        <p:tgtEl>
                                          <p:spTgt spid="16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3" st="3"/>
                                            </p:txEl>
                                          </p:spTgt>
                                        </p:tgtEl>
                                        <p:attrNameLst>
                                          <p:attrName>style.visibility</p:attrName>
                                        </p:attrNameLst>
                                      </p:cBhvr>
                                      <p:to>
                                        <p:strVal val="visible"/>
                                      </p:to>
                                    </p:set>
                                    <p:animEffect filter="fade" transition="in">
                                      <p:cBhvr>
                                        <p:cTn dur="1000"/>
                                        <p:tgtEl>
                                          <p:spTgt spid="16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4" st="4"/>
                                            </p:txEl>
                                          </p:spTgt>
                                        </p:tgtEl>
                                        <p:attrNameLst>
                                          <p:attrName>style.visibility</p:attrName>
                                        </p:attrNameLst>
                                      </p:cBhvr>
                                      <p:to>
                                        <p:strVal val="visible"/>
                                      </p:to>
                                    </p:set>
                                    <p:animEffect filter="fade" transition="in">
                                      <p:cBhvr>
                                        <p:cTn dur="1000"/>
                                        <p:tgtEl>
                                          <p:spTgt spid="16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5" st="5"/>
                                            </p:txEl>
                                          </p:spTgt>
                                        </p:tgtEl>
                                        <p:attrNameLst>
                                          <p:attrName>style.visibility</p:attrName>
                                        </p:attrNameLst>
                                      </p:cBhvr>
                                      <p:to>
                                        <p:strVal val="visible"/>
                                      </p:to>
                                    </p:set>
                                    <p:animEffect filter="fade" transition="in">
                                      <p:cBhvr>
                                        <p:cTn dur="1000"/>
                                        <p:tgtEl>
                                          <p:spTgt spid="16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6" st="6"/>
                                            </p:txEl>
                                          </p:spTgt>
                                        </p:tgtEl>
                                        <p:attrNameLst>
                                          <p:attrName>style.visibility</p:attrName>
                                        </p:attrNameLst>
                                      </p:cBhvr>
                                      <p:to>
                                        <p:strVal val="visible"/>
                                      </p:to>
                                    </p:set>
                                    <p:animEffect filter="fade" transition="in">
                                      <p:cBhvr>
                                        <p:cTn dur="1000"/>
                                        <p:tgtEl>
                                          <p:spTgt spid="16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7" st="7"/>
                                            </p:txEl>
                                          </p:spTgt>
                                        </p:tgtEl>
                                        <p:attrNameLst>
                                          <p:attrName>style.visibility</p:attrName>
                                        </p:attrNameLst>
                                      </p:cBhvr>
                                      <p:to>
                                        <p:strVal val="visible"/>
                                      </p:to>
                                    </p:set>
                                    <p:animEffect filter="fade" transition="in">
                                      <p:cBhvr>
                                        <p:cTn dur="1000"/>
                                        <p:tgtEl>
                                          <p:spTgt spid="169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8" st="8"/>
                                            </p:txEl>
                                          </p:spTgt>
                                        </p:tgtEl>
                                        <p:attrNameLst>
                                          <p:attrName>style.visibility</p:attrName>
                                        </p:attrNameLst>
                                      </p:cBhvr>
                                      <p:to>
                                        <p:strVal val="visible"/>
                                      </p:to>
                                    </p:set>
                                    <p:animEffect filter="fade" transition="in">
                                      <p:cBhvr>
                                        <p:cTn dur="1000"/>
                                        <p:tgtEl>
                                          <p:spTgt spid="169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9" st="9"/>
                                            </p:txEl>
                                          </p:spTgt>
                                        </p:tgtEl>
                                        <p:attrNameLst>
                                          <p:attrName>style.visibility</p:attrName>
                                        </p:attrNameLst>
                                      </p:cBhvr>
                                      <p:to>
                                        <p:strVal val="visible"/>
                                      </p:to>
                                    </p:set>
                                    <p:animEffect filter="fade" transition="in">
                                      <p:cBhvr>
                                        <p:cTn dur="1000"/>
                                        <p:tgtEl>
                                          <p:spTgt spid="169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10" st="10"/>
                                            </p:txEl>
                                          </p:spTgt>
                                        </p:tgtEl>
                                        <p:attrNameLst>
                                          <p:attrName>style.visibility</p:attrName>
                                        </p:attrNameLst>
                                      </p:cBhvr>
                                      <p:to>
                                        <p:strVal val="visible"/>
                                      </p:to>
                                    </p:set>
                                    <p:animEffect filter="fade" transition="in">
                                      <p:cBhvr>
                                        <p:cTn dur="1000"/>
                                        <p:tgtEl>
                                          <p:spTgt spid="1698">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3" name="Shape 1703"/>
        <p:cNvGrpSpPr/>
        <p:nvPr/>
      </p:nvGrpSpPr>
      <p:grpSpPr>
        <a:xfrm>
          <a:off x="0" y="0"/>
          <a:ext cx="0" cy="0"/>
          <a:chOff x="0" y="0"/>
          <a:chExt cx="0" cy="0"/>
        </a:xfrm>
      </p:grpSpPr>
      <p:cxnSp>
        <p:nvCxnSpPr>
          <p:cNvPr id="1704" name="Shape 1704"/>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705" name="Shape 1705"/>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706" name="Shape 1706"/>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LINKEDIN PREMIUM</a:t>
            </a:r>
            <a:endParaRPr sz="1000"/>
          </a:p>
        </p:txBody>
      </p:sp>
      <p:sp>
        <p:nvSpPr>
          <p:cNvPr id="1707" name="Shape 1707"/>
          <p:cNvSpPr/>
          <p:nvPr/>
        </p:nvSpPr>
        <p:spPr>
          <a:xfrm>
            <a:off x="464344" y="1309254"/>
            <a:ext cx="8215200" cy="3552300"/>
          </a:xfrm>
          <a:prstGeom prst="rect">
            <a:avLst/>
          </a:prstGeom>
          <a:noFill/>
          <a:ln>
            <a:noFill/>
          </a:ln>
        </p:spPr>
        <p:txBody>
          <a:bodyPr anchorCtr="0" anchor="t" bIns="0" lIns="0" spcFirstLastPara="1" rIns="0" wrap="square" tIns="0">
            <a:noAutofit/>
          </a:bodyPr>
          <a:lstStyle/>
          <a:p>
            <a:pPr indent="-146050" lvl="0" marL="152400" marR="0" rtl="0" algn="l">
              <a:lnSpc>
                <a:spcPct val="100000"/>
              </a:lnSpc>
              <a:spcBef>
                <a:spcPts val="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Visually enhance your profile with a larger photo, expanded header, exclusive gallery of images </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lang="en" sz="1600">
                <a:latin typeface="Helvetica Neue"/>
                <a:ea typeface="Helvetica Neue"/>
                <a:cs typeface="Helvetica Neue"/>
                <a:sym typeface="Helvetica Neue"/>
              </a:rPr>
              <a:t>L</a:t>
            </a:r>
            <a:r>
              <a:rPr b="0" i="0" lang="en" sz="1600" u="none" cap="none" strike="noStrike">
                <a:solidFill>
                  <a:srgbClr val="000000"/>
                </a:solidFill>
                <a:latin typeface="Helvetica Neue"/>
                <a:ea typeface="Helvetica Neue"/>
                <a:cs typeface="Helvetica Neue"/>
                <a:sym typeface="Helvetica Neue"/>
              </a:rPr>
              <a:t>isting is 2x more prominent than other search results</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Can apply as a featured applicant</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Access full list of who has viewed your profile in the last 90 days</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Additional search filters to find people, jobs</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lang="en" sz="1600">
                <a:latin typeface="Helvetica Neue"/>
                <a:ea typeface="Helvetica Neue"/>
                <a:cs typeface="Helvetica Neue"/>
                <a:sym typeface="Helvetica Neue"/>
              </a:rPr>
              <a:t>I</a:t>
            </a:r>
            <a:r>
              <a:rPr b="0" i="0" lang="en" sz="1600" u="none" cap="none" strike="noStrike">
                <a:solidFill>
                  <a:srgbClr val="000000"/>
                </a:solidFill>
                <a:latin typeface="Helvetica Neue"/>
                <a:ea typeface="Helvetica Neue"/>
                <a:cs typeface="Helvetica Neue"/>
                <a:sym typeface="Helvetica Neue"/>
              </a:rPr>
              <a:t>n mail credits each month</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See how you rate against other applicants</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Filter jobs by salary</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Access to LinkedIn experts in groups</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Saved search alerts</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Introductions</a:t>
            </a:r>
            <a:endParaRPr sz="1000"/>
          </a:p>
          <a:p>
            <a:pPr indent="-146050" lvl="0" marL="152400" marR="0" rtl="0" algn="l">
              <a:lnSpc>
                <a:spcPct val="100000"/>
              </a:lnSpc>
              <a:spcBef>
                <a:spcPts val="200"/>
              </a:spcBef>
              <a:spcAft>
                <a:spcPts val="0"/>
              </a:spcAft>
              <a:buClr>
                <a:srgbClr val="000000"/>
              </a:buClr>
              <a:buSzPts val="1100"/>
              <a:buFont typeface="Merriweather Sans"/>
              <a:buChar char="‣"/>
            </a:pPr>
            <a:r>
              <a:rPr b="0" i="0" lang="en" sz="1600" u="none" cap="none" strike="noStrike">
                <a:solidFill>
                  <a:srgbClr val="000000"/>
                </a:solidFill>
                <a:latin typeface="Helvetica Neue"/>
                <a:ea typeface="Helvetica Neue"/>
                <a:cs typeface="Helvetica Neue"/>
                <a:sym typeface="Helvetica Neue"/>
              </a:rPr>
              <a:t>Membership to </a:t>
            </a:r>
            <a:r>
              <a:rPr b="0" i="0" lang="en" sz="1600" u="sng" cap="none" strike="noStrike">
                <a:solidFill>
                  <a:schemeClr val="hlink"/>
                </a:solidFill>
                <a:latin typeface="Helvetica Neue"/>
                <a:ea typeface="Helvetica Neue"/>
                <a:cs typeface="Helvetica Neue"/>
                <a:sym typeface="Helvetica Neue"/>
                <a:hlinkClick r:id="rId3"/>
              </a:rPr>
              <a:t>lynda.com</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0" st="0"/>
                                            </p:txEl>
                                          </p:spTgt>
                                        </p:tgtEl>
                                        <p:attrNameLst>
                                          <p:attrName>style.visibility</p:attrName>
                                        </p:attrNameLst>
                                      </p:cBhvr>
                                      <p:to>
                                        <p:strVal val="visible"/>
                                      </p:to>
                                    </p:set>
                                    <p:animEffect filter="fade" transition="in">
                                      <p:cBhvr>
                                        <p:cTn dur="1000"/>
                                        <p:tgtEl>
                                          <p:spTgt spid="17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 st="1"/>
                                            </p:txEl>
                                          </p:spTgt>
                                        </p:tgtEl>
                                        <p:attrNameLst>
                                          <p:attrName>style.visibility</p:attrName>
                                        </p:attrNameLst>
                                      </p:cBhvr>
                                      <p:to>
                                        <p:strVal val="visible"/>
                                      </p:to>
                                    </p:set>
                                    <p:animEffect filter="fade" transition="in">
                                      <p:cBhvr>
                                        <p:cTn dur="1000"/>
                                        <p:tgtEl>
                                          <p:spTgt spid="17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2" st="2"/>
                                            </p:txEl>
                                          </p:spTgt>
                                        </p:tgtEl>
                                        <p:attrNameLst>
                                          <p:attrName>style.visibility</p:attrName>
                                        </p:attrNameLst>
                                      </p:cBhvr>
                                      <p:to>
                                        <p:strVal val="visible"/>
                                      </p:to>
                                    </p:set>
                                    <p:animEffect filter="fade" transition="in">
                                      <p:cBhvr>
                                        <p:cTn dur="1000"/>
                                        <p:tgtEl>
                                          <p:spTgt spid="17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3" st="3"/>
                                            </p:txEl>
                                          </p:spTgt>
                                        </p:tgtEl>
                                        <p:attrNameLst>
                                          <p:attrName>style.visibility</p:attrName>
                                        </p:attrNameLst>
                                      </p:cBhvr>
                                      <p:to>
                                        <p:strVal val="visible"/>
                                      </p:to>
                                    </p:set>
                                    <p:animEffect filter="fade" transition="in">
                                      <p:cBhvr>
                                        <p:cTn dur="1000"/>
                                        <p:tgtEl>
                                          <p:spTgt spid="17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4" st="4"/>
                                            </p:txEl>
                                          </p:spTgt>
                                        </p:tgtEl>
                                        <p:attrNameLst>
                                          <p:attrName>style.visibility</p:attrName>
                                        </p:attrNameLst>
                                      </p:cBhvr>
                                      <p:to>
                                        <p:strVal val="visible"/>
                                      </p:to>
                                    </p:set>
                                    <p:animEffect filter="fade" transition="in">
                                      <p:cBhvr>
                                        <p:cTn dur="1000"/>
                                        <p:tgtEl>
                                          <p:spTgt spid="17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5" st="5"/>
                                            </p:txEl>
                                          </p:spTgt>
                                        </p:tgtEl>
                                        <p:attrNameLst>
                                          <p:attrName>style.visibility</p:attrName>
                                        </p:attrNameLst>
                                      </p:cBhvr>
                                      <p:to>
                                        <p:strVal val="visible"/>
                                      </p:to>
                                    </p:set>
                                    <p:animEffect filter="fade" transition="in">
                                      <p:cBhvr>
                                        <p:cTn dur="1000"/>
                                        <p:tgtEl>
                                          <p:spTgt spid="17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6" st="6"/>
                                            </p:txEl>
                                          </p:spTgt>
                                        </p:tgtEl>
                                        <p:attrNameLst>
                                          <p:attrName>style.visibility</p:attrName>
                                        </p:attrNameLst>
                                      </p:cBhvr>
                                      <p:to>
                                        <p:strVal val="visible"/>
                                      </p:to>
                                    </p:set>
                                    <p:animEffect filter="fade" transition="in">
                                      <p:cBhvr>
                                        <p:cTn dur="1000"/>
                                        <p:tgtEl>
                                          <p:spTgt spid="17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7" st="7"/>
                                            </p:txEl>
                                          </p:spTgt>
                                        </p:tgtEl>
                                        <p:attrNameLst>
                                          <p:attrName>style.visibility</p:attrName>
                                        </p:attrNameLst>
                                      </p:cBhvr>
                                      <p:to>
                                        <p:strVal val="visible"/>
                                      </p:to>
                                    </p:set>
                                    <p:animEffect filter="fade" transition="in">
                                      <p:cBhvr>
                                        <p:cTn dur="1000"/>
                                        <p:tgtEl>
                                          <p:spTgt spid="170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8" st="8"/>
                                            </p:txEl>
                                          </p:spTgt>
                                        </p:tgtEl>
                                        <p:attrNameLst>
                                          <p:attrName>style.visibility</p:attrName>
                                        </p:attrNameLst>
                                      </p:cBhvr>
                                      <p:to>
                                        <p:strVal val="visible"/>
                                      </p:to>
                                    </p:set>
                                    <p:animEffect filter="fade" transition="in">
                                      <p:cBhvr>
                                        <p:cTn dur="1000"/>
                                        <p:tgtEl>
                                          <p:spTgt spid="170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9" st="9"/>
                                            </p:txEl>
                                          </p:spTgt>
                                        </p:tgtEl>
                                        <p:attrNameLst>
                                          <p:attrName>style.visibility</p:attrName>
                                        </p:attrNameLst>
                                      </p:cBhvr>
                                      <p:to>
                                        <p:strVal val="visible"/>
                                      </p:to>
                                    </p:set>
                                    <p:animEffect filter="fade" transition="in">
                                      <p:cBhvr>
                                        <p:cTn dur="1000"/>
                                        <p:tgtEl>
                                          <p:spTgt spid="170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0" st="10"/>
                                            </p:txEl>
                                          </p:spTgt>
                                        </p:tgtEl>
                                        <p:attrNameLst>
                                          <p:attrName>style.visibility</p:attrName>
                                        </p:attrNameLst>
                                      </p:cBhvr>
                                      <p:to>
                                        <p:strVal val="visible"/>
                                      </p:to>
                                    </p:set>
                                    <p:animEffect filter="fade" transition="in">
                                      <p:cBhvr>
                                        <p:cTn dur="1000"/>
                                        <p:tgtEl>
                                          <p:spTgt spid="170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1" st="11"/>
                                            </p:txEl>
                                          </p:spTgt>
                                        </p:tgtEl>
                                        <p:attrNameLst>
                                          <p:attrName>style.visibility</p:attrName>
                                        </p:attrNameLst>
                                      </p:cBhvr>
                                      <p:to>
                                        <p:strVal val="visible"/>
                                      </p:to>
                                    </p:set>
                                    <p:animEffect filter="fade" transition="in">
                                      <p:cBhvr>
                                        <p:cTn dur="1000"/>
                                        <p:tgtEl>
                                          <p:spTgt spid="1707">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Shape 1712"/>
          <p:cNvSpPr txBox="1"/>
          <p:nvPr>
            <p:ph type="title"/>
          </p:nvPr>
        </p:nvSpPr>
        <p:spPr>
          <a:xfrm>
            <a:off x="406362" y="931793"/>
            <a:ext cx="8232000" cy="559200"/>
          </a:xfrm>
          <a:prstGeom prst="rect">
            <a:avLst/>
          </a:prstGeom>
          <a:noFill/>
          <a:ln>
            <a:noFill/>
          </a:ln>
        </p:spPr>
        <p:txBody>
          <a:bodyPr anchorCtr="0" anchor="t" bIns="0" lIns="0" spcFirstLastPara="1" rIns="0" wrap="square" tIns="0">
            <a:noAutofit/>
          </a:bodyPr>
          <a:lstStyle/>
          <a:p>
            <a:pPr indent="0" lvl="0" marL="0" marR="0" rtl="0" algn="l">
              <a:lnSpc>
                <a:spcPct val="88888"/>
              </a:lnSpc>
              <a:spcBef>
                <a:spcPts val="0"/>
              </a:spcBef>
              <a:spcAft>
                <a:spcPts val="0"/>
              </a:spcAft>
              <a:buClr>
                <a:srgbClr val="000000"/>
              </a:buClr>
              <a:buSzPts val="3800"/>
              <a:buFont typeface="Arial"/>
              <a:buNone/>
            </a:pPr>
            <a:r>
              <a:rPr b="1" i="0" lang="en" sz="3800" u="none" cap="none" strike="noStrike">
                <a:solidFill>
                  <a:srgbClr val="000000"/>
                </a:solidFill>
                <a:latin typeface="Arial"/>
                <a:ea typeface="Arial"/>
                <a:cs typeface="Arial"/>
                <a:sym typeface="Arial"/>
              </a:rPr>
              <a:t>SKILLS + ENDORSEMENTS</a:t>
            </a:r>
            <a:endParaRPr sz="1000"/>
          </a:p>
        </p:txBody>
      </p:sp>
      <p:pic>
        <p:nvPicPr>
          <p:cNvPr descr="Picture 2" id="1713" name="Shape 1713"/>
          <p:cNvPicPr preferRelativeResize="0"/>
          <p:nvPr/>
        </p:nvPicPr>
        <p:blipFill rotWithShape="1">
          <a:blip r:embed="rId3">
            <a:alphaModFix/>
          </a:blip>
          <a:srcRect b="0" l="0" r="0" t="0"/>
          <a:stretch/>
        </p:blipFill>
        <p:spPr>
          <a:xfrm>
            <a:off x="2564369" y="1528141"/>
            <a:ext cx="3396870" cy="2753321"/>
          </a:xfrm>
          <a:prstGeom prst="rect">
            <a:avLst/>
          </a:prstGeom>
          <a:noFill/>
          <a:ln>
            <a:noFill/>
          </a:ln>
        </p:spPr>
      </p:pic>
      <p:pic>
        <p:nvPicPr>
          <p:cNvPr descr="Picture 4" id="1714" name="Shape 1714"/>
          <p:cNvPicPr preferRelativeResize="0"/>
          <p:nvPr/>
        </p:nvPicPr>
        <p:blipFill rotWithShape="1">
          <a:blip r:embed="rId4">
            <a:alphaModFix/>
          </a:blip>
          <a:srcRect b="0" l="0" r="0" t="0"/>
          <a:stretch/>
        </p:blipFill>
        <p:spPr>
          <a:xfrm>
            <a:off x="2713197" y="1677228"/>
            <a:ext cx="3050978" cy="1789043"/>
          </a:xfrm>
          <a:prstGeom prst="rect">
            <a:avLst/>
          </a:prstGeom>
          <a:noFill/>
          <a:ln>
            <a:noFill/>
          </a:ln>
        </p:spPr>
      </p:pic>
      <p:sp>
        <p:nvSpPr>
          <p:cNvPr id="1715" name="Shape 1715"/>
          <p:cNvSpPr/>
          <p:nvPr/>
        </p:nvSpPr>
        <p:spPr>
          <a:xfrm>
            <a:off x="243580" y="4339495"/>
            <a:ext cx="8557500" cy="572400"/>
          </a:xfrm>
          <a:prstGeom prst="rect">
            <a:avLst/>
          </a:prstGeom>
          <a:noFill/>
          <a:ln>
            <a:noFill/>
          </a:ln>
        </p:spPr>
        <p:txBody>
          <a:bodyPr anchorCtr="0" anchor="t" bIns="44650" lIns="44650" spcFirstLastPara="1" rIns="44650" wrap="square" tIns="44650">
            <a:noAutofit/>
          </a:bodyPr>
          <a:lstStyle/>
          <a:p>
            <a:pPr indent="-273050" lvl="0" marL="2667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Georgia"/>
                <a:ea typeface="Georgia"/>
                <a:cs typeface="Georgia"/>
                <a:sym typeface="Georgia"/>
              </a:rPr>
              <a:t>Make sure you have the skills that are most relevant to your job search at the </a:t>
            </a:r>
            <a:r>
              <a:rPr b="1" i="0" lang="en" sz="1700" u="none" cap="none" strike="noStrike">
                <a:solidFill>
                  <a:srgbClr val="000000"/>
                </a:solidFill>
                <a:latin typeface="Georgia"/>
                <a:ea typeface="Georgia"/>
                <a:cs typeface="Georgia"/>
                <a:sym typeface="Georgia"/>
              </a:rPr>
              <a:t>top</a:t>
            </a:r>
            <a:endParaRPr b="0" i="0" sz="1700" u="none" cap="none" strike="noStrike">
              <a:solidFill>
                <a:srgbClr val="FFFFFF"/>
              </a:solidFill>
              <a:latin typeface="Gill Sans"/>
              <a:ea typeface="Gill Sans"/>
              <a:cs typeface="Gill Sans"/>
              <a:sym typeface="Gill Sans"/>
            </a:endParaRPr>
          </a:p>
          <a:p>
            <a:pPr indent="-273050" lvl="0" marL="2667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Georgia"/>
                <a:ea typeface="Georgia"/>
                <a:cs typeface="Georgia"/>
                <a:sym typeface="Georgia"/>
              </a:rPr>
              <a:t>Endorsements are helpful, not critical</a:t>
            </a:r>
            <a:endParaRPr sz="1000"/>
          </a:p>
        </p:txBody>
      </p:sp>
      <p:sp>
        <p:nvSpPr>
          <p:cNvPr id="1716" name="Shape 1716"/>
          <p:cNvSpPr/>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LINKEDIN - EXTRAS</a:t>
            </a:r>
            <a:endParaRPr sz="1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0" name="Shape 1720"/>
        <p:cNvGrpSpPr/>
        <p:nvPr/>
      </p:nvGrpSpPr>
      <p:grpSpPr>
        <a:xfrm>
          <a:off x="0" y="0"/>
          <a:ext cx="0" cy="0"/>
          <a:chOff x="0" y="0"/>
          <a:chExt cx="0" cy="0"/>
        </a:xfrm>
      </p:grpSpPr>
      <p:cxnSp>
        <p:nvCxnSpPr>
          <p:cNvPr id="1721" name="Shape 1721"/>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pic>
        <p:nvPicPr>
          <p:cNvPr id="1722" name="Shape 1722"/>
          <p:cNvPicPr preferRelativeResize="0"/>
          <p:nvPr>
            <p:ph idx="2"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723" name="Shape 1723"/>
          <p:cNvSpPr txBox="1"/>
          <p:nvPr>
            <p:ph idx="1" type="body"/>
          </p:nvPr>
        </p:nvSpPr>
        <p:spPr>
          <a:xfrm>
            <a:off x="651867"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LINKEDIN</a:t>
            </a:r>
            <a:endParaRPr sz="1000"/>
          </a:p>
        </p:txBody>
      </p:sp>
      <p:sp>
        <p:nvSpPr>
          <p:cNvPr id="1724" name="Shape 1724"/>
          <p:cNvSpPr/>
          <p:nvPr/>
        </p:nvSpPr>
        <p:spPr>
          <a:xfrm>
            <a:off x="480883" y="376386"/>
            <a:ext cx="8443800" cy="28692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2400"/>
              <a:buFont typeface="Helvetica Neue"/>
              <a:buNone/>
            </a:pPr>
            <a:r>
              <a:rPr b="1" i="0" lang="en" sz="2400" u="none" cap="none" strike="noStrike">
                <a:solidFill>
                  <a:srgbClr val="000000"/>
                </a:solidFill>
                <a:latin typeface="Helvetica Neue"/>
                <a:ea typeface="Helvetica Neue"/>
                <a:cs typeface="Helvetica Neue"/>
                <a:sym typeface="Helvetica Neue"/>
              </a:rPr>
              <a:t>Endorsement Etiquette</a:t>
            </a:r>
            <a:endParaRPr b="1" sz="1000"/>
          </a:p>
          <a:p>
            <a:pPr indent="0" lvl="0" marL="0" marR="0" rtl="0" algn="l">
              <a:lnSpc>
                <a:spcPct val="100000"/>
              </a:lnSpc>
              <a:spcBef>
                <a:spcPts val="0"/>
              </a:spcBef>
              <a:spcAft>
                <a:spcPts val="0"/>
              </a:spcAft>
              <a:buClr>
                <a:srgbClr val="000000"/>
              </a:buClr>
              <a:buSzPts val="2400"/>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When someone endorses you, you should endorse them back!</a:t>
            </a:r>
            <a:endParaRPr sz="1000"/>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You can add any skills to your profile that you want.</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As a class, endorse one another. The more you each endorse one another,</a:t>
            </a:r>
            <a:endParaRPr sz="1000"/>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The skills you want to show up, will move up on your profile.</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pic>
        <p:nvPicPr>
          <p:cNvPr id="1725" name="Shape 1725"/>
          <p:cNvPicPr preferRelativeResize="0"/>
          <p:nvPr/>
        </p:nvPicPr>
        <p:blipFill rotWithShape="1">
          <a:blip r:embed="rId4">
            <a:alphaModFix/>
          </a:blip>
          <a:srcRect b="0" l="0" r="0" t="0"/>
          <a:stretch/>
        </p:blipFill>
        <p:spPr>
          <a:xfrm>
            <a:off x="2868512" y="2750567"/>
            <a:ext cx="3066279" cy="173074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cxnSp>
        <p:nvCxnSpPr>
          <p:cNvPr id="1730" name="Shape 1730"/>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pic>
        <p:nvPicPr>
          <p:cNvPr id="1731" name="Shape 1731"/>
          <p:cNvPicPr preferRelativeResize="0"/>
          <p:nvPr>
            <p:ph idx="2"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732" name="Shape 1732"/>
          <p:cNvSpPr txBox="1"/>
          <p:nvPr>
            <p:ph idx="1" type="body"/>
          </p:nvPr>
        </p:nvSpPr>
        <p:spPr>
          <a:xfrm>
            <a:off x="651867"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LINKEDIN</a:t>
            </a:r>
            <a:endParaRPr sz="1000"/>
          </a:p>
        </p:txBody>
      </p:sp>
      <p:sp>
        <p:nvSpPr>
          <p:cNvPr id="1733" name="Shape 1733"/>
          <p:cNvSpPr/>
          <p:nvPr/>
        </p:nvSpPr>
        <p:spPr>
          <a:xfrm>
            <a:off x="448283" y="830086"/>
            <a:ext cx="8443800" cy="2869200"/>
          </a:xfrm>
          <a:prstGeom prst="rect">
            <a:avLst/>
          </a:prstGeom>
          <a:noFill/>
          <a:ln>
            <a:noFill/>
          </a:ln>
        </p:spPr>
        <p:txBody>
          <a:bodyPr anchorCtr="0" anchor="ctr" bIns="34525" lIns="34525" spcFirstLastPara="1" rIns="34525" wrap="square" tIns="34525">
            <a:noAutofit/>
          </a:bodyPr>
          <a:lstStyle/>
          <a:p>
            <a:pPr indent="0" lvl="0" marL="0" rtl="0">
              <a:spcBef>
                <a:spcPts val="0"/>
              </a:spcBef>
              <a:spcAft>
                <a:spcPts val="0"/>
              </a:spcAft>
              <a:buClr>
                <a:schemeClr val="dk1"/>
              </a:buClr>
              <a:buSzPts val="2300"/>
              <a:buFont typeface="Helvetica Neue"/>
              <a:buNone/>
            </a:pPr>
            <a:r>
              <a:t/>
            </a:r>
            <a:endParaRPr b="1" sz="23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2300"/>
              <a:buFont typeface="Helvetica Neue"/>
              <a:buNone/>
            </a:pPr>
            <a:r>
              <a:t/>
            </a:r>
            <a:endParaRPr b="1" sz="23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2300"/>
              <a:buFont typeface="Helvetica Neue"/>
              <a:buNone/>
            </a:pPr>
            <a:r>
              <a:t/>
            </a:r>
            <a:endParaRPr b="1" sz="23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2300"/>
              <a:buFont typeface="Helvetica Neue"/>
              <a:buNone/>
            </a:pPr>
            <a:r>
              <a:t/>
            </a:r>
            <a:endParaRPr b="1" sz="23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2300"/>
              <a:buFont typeface="Helvetica Neue"/>
              <a:buNone/>
            </a:pPr>
            <a:r>
              <a:rPr b="1" lang="en" sz="2300">
                <a:solidFill>
                  <a:schemeClr val="dk1"/>
                </a:solidFill>
                <a:latin typeface="Helvetica Neue"/>
                <a:ea typeface="Helvetica Neue"/>
                <a:cs typeface="Helvetica Neue"/>
                <a:sym typeface="Helvetica Neue"/>
              </a:rPr>
              <a:t>LINKEDIN - RECOMMENDATIONS</a:t>
            </a:r>
            <a:endParaRPr sz="1000">
              <a:solidFill>
                <a:schemeClr val="dk1"/>
              </a:solidFill>
            </a:endParaRPr>
          </a:p>
          <a:p>
            <a:pPr indent="0" lvl="0" marL="0" rtl="0">
              <a:spcBef>
                <a:spcPts val="0"/>
              </a:spcBef>
              <a:spcAft>
                <a:spcPts val="0"/>
              </a:spcAft>
              <a:buClr>
                <a:schemeClr val="dk1"/>
              </a:buClr>
              <a:buSzPts val="2400"/>
              <a:buFont typeface="Helvetica Neue"/>
              <a:buNone/>
            </a:pPr>
            <a:r>
              <a:t/>
            </a:r>
            <a:endParaRPr b="1" sz="23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2400"/>
              <a:buFont typeface="Helvetica Neue"/>
              <a:buNone/>
            </a:pPr>
            <a:r>
              <a:rPr lang="en" sz="2400">
                <a:solidFill>
                  <a:schemeClr val="dk1"/>
                </a:solidFill>
                <a:latin typeface="Helvetica Neue"/>
                <a:ea typeface="Helvetica Neue"/>
                <a:cs typeface="Helvetica Neue"/>
                <a:sym typeface="Helvetica Neue"/>
              </a:rPr>
              <a:t>When someone recommends you, you should always return the favour. If someone knows you well enough to speak to your talents, likely you should be able to do the same.</a:t>
            </a:r>
            <a:endParaRPr sz="19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If you are looking for a recommendation and have not received one from an individual you’d like to do so, reach out to them and ask if they would be willing to post a recommendation -- note: when asking for a recommendation, people are often busy, so feel free to mention your willingness to draft up one and let them know they are welcome to edit it in any matter they choose upon your request for it.</a:t>
            </a:r>
            <a:endParaRPr sz="19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0" st="0"/>
                                            </p:txEl>
                                          </p:spTgt>
                                        </p:tgtEl>
                                        <p:attrNameLst>
                                          <p:attrName>style.visibility</p:attrName>
                                        </p:attrNameLst>
                                      </p:cBhvr>
                                      <p:to>
                                        <p:strVal val="visible"/>
                                      </p:to>
                                    </p:set>
                                    <p:animEffect filter="fade" transition="in">
                                      <p:cBhvr>
                                        <p:cTn dur="1000"/>
                                        <p:tgtEl>
                                          <p:spTgt spid="17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1" st="1"/>
                                            </p:txEl>
                                          </p:spTgt>
                                        </p:tgtEl>
                                        <p:attrNameLst>
                                          <p:attrName>style.visibility</p:attrName>
                                        </p:attrNameLst>
                                      </p:cBhvr>
                                      <p:to>
                                        <p:strVal val="visible"/>
                                      </p:to>
                                    </p:set>
                                    <p:animEffect filter="fade" transition="in">
                                      <p:cBhvr>
                                        <p:cTn dur="1000"/>
                                        <p:tgtEl>
                                          <p:spTgt spid="17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2" st="2"/>
                                            </p:txEl>
                                          </p:spTgt>
                                        </p:tgtEl>
                                        <p:attrNameLst>
                                          <p:attrName>style.visibility</p:attrName>
                                        </p:attrNameLst>
                                      </p:cBhvr>
                                      <p:to>
                                        <p:strVal val="visible"/>
                                      </p:to>
                                    </p:set>
                                    <p:animEffect filter="fade" transition="in">
                                      <p:cBhvr>
                                        <p:cTn dur="1000"/>
                                        <p:tgtEl>
                                          <p:spTgt spid="17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3" st="3"/>
                                            </p:txEl>
                                          </p:spTgt>
                                        </p:tgtEl>
                                        <p:attrNameLst>
                                          <p:attrName>style.visibility</p:attrName>
                                        </p:attrNameLst>
                                      </p:cBhvr>
                                      <p:to>
                                        <p:strVal val="visible"/>
                                      </p:to>
                                    </p:set>
                                    <p:animEffect filter="fade" transition="in">
                                      <p:cBhvr>
                                        <p:cTn dur="1000"/>
                                        <p:tgtEl>
                                          <p:spTgt spid="17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4" st="4"/>
                                            </p:txEl>
                                          </p:spTgt>
                                        </p:tgtEl>
                                        <p:attrNameLst>
                                          <p:attrName>style.visibility</p:attrName>
                                        </p:attrNameLst>
                                      </p:cBhvr>
                                      <p:to>
                                        <p:strVal val="visible"/>
                                      </p:to>
                                    </p:set>
                                    <p:animEffect filter="fade" transition="in">
                                      <p:cBhvr>
                                        <p:cTn dur="1000"/>
                                        <p:tgtEl>
                                          <p:spTgt spid="17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5" st="5"/>
                                            </p:txEl>
                                          </p:spTgt>
                                        </p:tgtEl>
                                        <p:attrNameLst>
                                          <p:attrName>style.visibility</p:attrName>
                                        </p:attrNameLst>
                                      </p:cBhvr>
                                      <p:to>
                                        <p:strVal val="visible"/>
                                      </p:to>
                                    </p:set>
                                    <p:animEffect filter="fade" transition="in">
                                      <p:cBhvr>
                                        <p:cTn dur="1000"/>
                                        <p:tgtEl>
                                          <p:spTgt spid="17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6" st="6"/>
                                            </p:txEl>
                                          </p:spTgt>
                                        </p:tgtEl>
                                        <p:attrNameLst>
                                          <p:attrName>style.visibility</p:attrName>
                                        </p:attrNameLst>
                                      </p:cBhvr>
                                      <p:to>
                                        <p:strVal val="visible"/>
                                      </p:to>
                                    </p:set>
                                    <p:animEffect filter="fade" transition="in">
                                      <p:cBhvr>
                                        <p:cTn dur="1000"/>
                                        <p:tgtEl>
                                          <p:spTgt spid="173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7" st="7"/>
                                            </p:txEl>
                                          </p:spTgt>
                                        </p:tgtEl>
                                        <p:attrNameLst>
                                          <p:attrName>style.visibility</p:attrName>
                                        </p:attrNameLst>
                                      </p:cBhvr>
                                      <p:to>
                                        <p:strVal val="visible"/>
                                      </p:to>
                                    </p:set>
                                    <p:animEffect filter="fade" transition="in">
                                      <p:cBhvr>
                                        <p:cTn dur="1000"/>
                                        <p:tgtEl>
                                          <p:spTgt spid="173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8" st="8"/>
                                            </p:txEl>
                                          </p:spTgt>
                                        </p:tgtEl>
                                        <p:attrNameLst>
                                          <p:attrName>style.visibility</p:attrName>
                                        </p:attrNameLst>
                                      </p:cBhvr>
                                      <p:to>
                                        <p:strVal val="visible"/>
                                      </p:to>
                                    </p:set>
                                    <p:animEffect filter="fade" transition="in">
                                      <p:cBhvr>
                                        <p:cTn dur="1000"/>
                                        <p:tgtEl>
                                          <p:spTgt spid="173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9" st="9"/>
                                            </p:txEl>
                                          </p:spTgt>
                                        </p:tgtEl>
                                        <p:attrNameLst>
                                          <p:attrName>style.visibility</p:attrName>
                                        </p:attrNameLst>
                                      </p:cBhvr>
                                      <p:to>
                                        <p:strVal val="visible"/>
                                      </p:to>
                                    </p:set>
                                    <p:animEffect filter="fade" transition="in">
                                      <p:cBhvr>
                                        <p:cTn dur="1000"/>
                                        <p:tgtEl>
                                          <p:spTgt spid="173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10" st="10"/>
                                            </p:txEl>
                                          </p:spTgt>
                                        </p:tgtEl>
                                        <p:attrNameLst>
                                          <p:attrName>style.visibility</p:attrName>
                                        </p:attrNameLst>
                                      </p:cBhvr>
                                      <p:to>
                                        <p:strVal val="visible"/>
                                      </p:to>
                                    </p:set>
                                    <p:animEffect filter="fade" transition="in">
                                      <p:cBhvr>
                                        <p:cTn dur="1000"/>
                                        <p:tgtEl>
                                          <p:spTgt spid="173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11" st="11"/>
                                            </p:txEl>
                                          </p:spTgt>
                                        </p:tgtEl>
                                        <p:attrNameLst>
                                          <p:attrName>style.visibility</p:attrName>
                                        </p:attrNameLst>
                                      </p:cBhvr>
                                      <p:to>
                                        <p:strVal val="visible"/>
                                      </p:to>
                                    </p:set>
                                    <p:animEffect filter="fade" transition="in">
                                      <p:cBhvr>
                                        <p:cTn dur="1000"/>
                                        <p:tgtEl>
                                          <p:spTgt spid="173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xEl>
                                              <p:pRg end="12" st="12"/>
                                            </p:txEl>
                                          </p:spTgt>
                                        </p:tgtEl>
                                        <p:attrNameLst>
                                          <p:attrName>style.visibility</p:attrName>
                                        </p:attrNameLst>
                                      </p:cBhvr>
                                      <p:to>
                                        <p:strVal val="visible"/>
                                      </p:to>
                                    </p:set>
                                    <p:animEffect filter="fade" transition="in">
                                      <p:cBhvr>
                                        <p:cTn dur="1000"/>
                                        <p:tgtEl>
                                          <p:spTgt spid="1733">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7" name="Shape 1737"/>
        <p:cNvGrpSpPr/>
        <p:nvPr/>
      </p:nvGrpSpPr>
      <p:grpSpPr>
        <a:xfrm>
          <a:off x="0" y="0"/>
          <a:ext cx="0" cy="0"/>
          <a:chOff x="0" y="0"/>
          <a:chExt cx="0" cy="0"/>
        </a:xfrm>
      </p:grpSpPr>
      <p:sp>
        <p:nvSpPr>
          <p:cNvPr id="1738" name="Shape 1738"/>
          <p:cNvSpPr/>
          <p:nvPr>
            <p:ph idx="2" type="pic"/>
          </p:nvPr>
        </p:nvSpPr>
        <p:spPr>
          <a:xfrm>
            <a:off x="8474273" y="4797921"/>
            <a:ext cx="233700" cy="209100"/>
          </a:xfrm>
          <a:prstGeom prst="rect">
            <a:avLst/>
          </a:prstGeom>
        </p:spPr>
        <p:txBody>
          <a:bodyPr anchorCtr="0" anchor="t" bIns="62150" lIns="62150" spcFirstLastPara="1" rIns="62150" wrap="square" tIns="62150">
            <a:noAutofit/>
          </a:bodyPr>
          <a:lstStyle/>
          <a:p>
            <a:pPr indent="0" lvl="0" marL="0" rtl="0">
              <a:spcBef>
                <a:spcPts val="0"/>
              </a:spcBef>
              <a:spcAft>
                <a:spcPts val="0"/>
              </a:spcAft>
              <a:buNone/>
            </a:pPr>
            <a:r>
              <a:t/>
            </a:r>
            <a:endParaRPr/>
          </a:p>
        </p:txBody>
      </p:sp>
      <p:sp>
        <p:nvSpPr>
          <p:cNvPr id="1739" name="Shape 1739"/>
          <p:cNvSpPr txBox="1"/>
          <p:nvPr>
            <p:ph idx="1" type="body"/>
          </p:nvPr>
        </p:nvSpPr>
        <p:spPr>
          <a:xfrm>
            <a:off x="651867" y="4788302"/>
            <a:ext cx="4027200" cy="136500"/>
          </a:xfrm>
          <a:prstGeom prst="rect">
            <a:avLst/>
          </a:prstGeom>
        </p:spPr>
        <p:txBody>
          <a:bodyPr anchorCtr="0" anchor="t" bIns="62150" lIns="62150" spcFirstLastPara="1" rIns="62150" wrap="square" tIns="62150">
            <a:noAutofit/>
          </a:bodyPr>
          <a:lstStyle/>
          <a:p>
            <a:pPr indent="0" lvl="0" marL="0" rtl="0">
              <a:spcBef>
                <a:spcPts val="0"/>
              </a:spcBef>
              <a:spcAft>
                <a:spcPts val="0"/>
              </a:spcAft>
              <a:buNone/>
            </a:pPr>
            <a:r>
              <a:t/>
            </a:r>
            <a:endParaRPr/>
          </a:p>
        </p:txBody>
      </p:sp>
      <p:pic>
        <p:nvPicPr>
          <p:cNvPr id="1740" name="Shape 1740"/>
          <p:cNvPicPr preferRelativeResize="0"/>
          <p:nvPr/>
        </p:nvPicPr>
        <p:blipFill>
          <a:blip r:embed="rId3">
            <a:alphaModFix/>
          </a:blip>
          <a:stretch>
            <a:fillRect/>
          </a:stretch>
        </p:blipFill>
        <p:spPr>
          <a:xfrm>
            <a:off x="1229775" y="593875"/>
            <a:ext cx="6153425" cy="4194426"/>
          </a:xfrm>
          <a:prstGeom prst="rect">
            <a:avLst/>
          </a:prstGeom>
          <a:noFill/>
          <a:ln>
            <a:noFill/>
          </a:ln>
        </p:spPr>
      </p:pic>
      <p:cxnSp>
        <p:nvCxnSpPr>
          <p:cNvPr id="1741" name="Shape 1741"/>
          <p:cNvCxnSpPr/>
          <p:nvPr/>
        </p:nvCxnSpPr>
        <p:spPr>
          <a:xfrm flipH="1" rot="10800000">
            <a:off x="2740300" y="4018075"/>
            <a:ext cx="810600" cy="174600"/>
          </a:xfrm>
          <a:prstGeom prst="straightConnector1">
            <a:avLst/>
          </a:prstGeom>
          <a:noFill/>
          <a:ln cap="flat" cmpd="sng" w="76200">
            <a:solidFill>
              <a:srgbClr val="FF0000"/>
            </a:solidFill>
            <a:prstDash val="solid"/>
            <a:round/>
            <a:headEnd len="med" w="med" type="none"/>
            <a:tailEnd len="med" w="med" type="triangle"/>
          </a:ln>
        </p:spPr>
      </p:cxnSp>
      <p:pic>
        <p:nvPicPr>
          <p:cNvPr id="1742" name="Shape 1742"/>
          <p:cNvPicPr preferRelativeResize="0"/>
          <p:nvPr/>
        </p:nvPicPr>
        <p:blipFill>
          <a:blip r:embed="rId4">
            <a:alphaModFix/>
          </a:blip>
          <a:stretch>
            <a:fillRect/>
          </a:stretch>
        </p:blipFill>
        <p:spPr>
          <a:xfrm>
            <a:off x="221800" y="342900"/>
            <a:ext cx="4887349" cy="357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Shape 1747"/>
          <p:cNvSpPr/>
          <p:nvPr>
            <p:ph idx="2" type="pic"/>
          </p:nvPr>
        </p:nvSpPr>
        <p:spPr>
          <a:xfrm>
            <a:off x="8474273" y="4797921"/>
            <a:ext cx="233700" cy="209100"/>
          </a:xfrm>
          <a:prstGeom prst="rect">
            <a:avLst/>
          </a:prstGeom>
        </p:spPr>
        <p:txBody>
          <a:bodyPr anchorCtr="0" anchor="t" bIns="62150" lIns="62150" spcFirstLastPara="1" rIns="62150" wrap="square" tIns="62150">
            <a:noAutofit/>
          </a:bodyPr>
          <a:lstStyle/>
          <a:p>
            <a:pPr indent="0" lvl="0" marL="0" rtl="0">
              <a:spcBef>
                <a:spcPts val="0"/>
              </a:spcBef>
              <a:spcAft>
                <a:spcPts val="0"/>
              </a:spcAft>
              <a:buNone/>
            </a:pPr>
            <a:r>
              <a:t/>
            </a:r>
            <a:endParaRPr/>
          </a:p>
        </p:txBody>
      </p:sp>
      <p:sp>
        <p:nvSpPr>
          <p:cNvPr id="1748" name="Shape 1748"/>
          <p:cNvSpPr txBox="1"/>
          <p:nvPr>
            <p:ph idx="1" type="body"/>
          </p:nvPr>
        </p:nvSpPr>
        <p:spPr>
          <a:xfrm>
            <a:off x="651867" y="4788302"/>
            <a:ext cx="4027200" cy="136500"/>
          </a:xfrm>
          <a:prstGeom prst="rect">
            <a:avLst/>
          </a:prstGeom>
        </p:spPr>
        <p:txBody>
          <a:bodyPr anchorCtr="0" anchor="t" bIns="62150" lIns="62150" spcFirstLastPara="1" rIns="62150" wrap="square" tIns="62150">
            <a:noAutofit/>
          </a:bodyPr>
          <a:lstStyle/>
          <a:p>
            <a:pPr indent="0" lvl="0" marL="0" rtl="0">
              <a:spcBef>
                <a:spcPts val="0"/>
              </a:spcBef>
              <a:spcAft>
                <a:spcPts val="0"/>
              </a:spcAft>
              <a:buNone/>
            </a:pPr>
            <a:r>
              <a:t/>
            </a:r>
            <a:endParaRPr/>
          </a:p>
        </p:txBody>
      </p:sp>
      <p:pic>
        <p:nvPicPr>
          <p:cNvPr id="1749" name="Shape 1749"/>
          <p:cNvPicPr preferRelativeResize="0"/>
          <p:nvPr/>
        </p:nvPicPr>
        <p:blipFill>
          <a:blip r:embed="rId3">
            <a:alphaModFix/>
          </a:blip>
          <a:stretch>
            <a:fillRect/>
          </a:stretch>
        </p:blipFill>
        <p:spPr>
          <a:xfrm>
            <a:off x="141625" y="705313"/>
            <a:ext cx="4565401" cy="3961500"/>
          </a:xfrm>
          <a:prstGeom prst="rect">
            <a:avLst/>
          </a:prstGeom>
          <a:noFill/>
          <a:ln>
            <a:noFill/>
          </a:ln>
        </p:spPr>
      </p:pic>
      <p:pic>
        <p:nvPicPr>
          <p:cNvPr id="1750" name="Shape 1750"/>
          <p:cNvPicPr preferRelativeResize="0"/>
          <p:nvPr/>
        </p:nvPicPr>
        <p:blipFill>
          <a:blip r:embed="rId4">
            <a:alphaModFix/>
          </a:blip>
          <a:stretch>
            <a:fillRect/>
          </a:stretch>
        </p:blipFill>
        <p:spPr>
          <a:xfrm>
            <a:off x="4717800" y="674400"/>
            <a:ext cx="4426201" cy="4019675"/>
          </a:xfrm>
          <a:prstGeom prst="rect">
            <a:avLst/>
          </a:prstGeom>
          <a:noFill/>
          <a:ln>
            <a:noFill/>
          </a:ln>
        </p:spPr>
      </p:pic>
      <p:pic>
        <p:nvPicPr>
          <p:cNvPr id="1751" name="Shape 1751"/>
          <p:cNvPicPr preferRelativeResize="0"/>
          <p:nvPr/>
        </p:nvPicPr>
        <p:blipFill>
          <a:blip r:embed="rId5">
            <a:alphaModFix/>
          </a:blip>
          <a:stretch>
            <a:fillRect/>
          </a:stretch>
        </p:blipFill>
        <p:spPr>
          <a:xfrm>
            <a:off x="141625" y="214225"/>
            <a:ext cx="5047682" cy="369600"/>
          </a:xfrm>
          <a:prstGeom prst="rect">
            <a:avLst/>
          </a:prstGeom>
          <a:noFill/>
          <a:ln>
            <a:noFill/>
          </a:ln>
        </p:spPr>
      </p:pic>
      <p:cxnSp>
        <p:nvCxnSpPr>
          <p:cNvPr id="1752" name="Shape 1752"/>
          <p:cNvCxnSpPr/>
          <p:nvPr/>
        </p:nvCxnSpPr>
        <p:spPr>
          <a:xfrm flipH="1">
            <a:off x="3764675" y="2908925"/>
            <a:ext cx="392400" cy="130800"/>
          </a:xfrm>
          <a:prstGeom prst="straightConnector1">
            <a:avLst/>
          </a:prstGeom>
          <a:noFill/>
          <a:ln cap="flat" cmpd="sng" w="28575">
            <a:solidFill>
              <a:srgbClr val="FF0000"/>
            </a:solidFill>
            <a:prstDash val="solid"/>
            <a:round/>
            <a:headEnd len="med" w="med" type="none"/>
            <a:tailEnd len="med" w="med" type="triangle"/>
          </a:ln>
        </p:spPr>
      </p:cxnSp>
      <p:cxnSp>
        <p:nvCxnSpPr>
          <p:cNvPr id="1753" name="Shape 1753"/>
          <p:cNvCxnSpPr/>
          <p:nvPr/>
        </p:nvCxnSpPr>
        <p:spPr>
          <a:xfrm flipH="1">
            <a:off x="7107875" y="3151925"/>
            <a:ext cx="392400" cy="130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7" name="Shape 1757"/>
        <p:cNvGrpSpPr/>
        <p:nvPr/>
      </p:nvGrpSpPr>
      <p:grpSpPr>
        <a:xfrm>
          <a:off x="0" y="0"/>
          <a:ext cx="0" cy="0"/>
          <a:chOff x="0" y="0"/>
          <a:chExt cx="0" cy="0"/>
        </a:xfrm>
      </p:grpSpPr>
      <p:sp>
        <p:nvSpPr>
          <p:cNvPr id="1758" name="Shape 1758"/>
          <p:cNvSpPr/>
          <p:nvPr>
            <p:ph idx="2" type="pic"/>
          </p:nvPr>
        </p:nvSpPr>
        <p:spPr>
          <a:xfrm>
            <a:off x="8474273" y="4797921"/>
            <a:ext cx="233700" cy="209100"/>
          </a:xfrm>
          <a:prstGeom prst="rect">
            <a:avLst/>
          </a:prstGeom>
        </p:spPr>
        <p:txBody>
          <a:bodyPr anchorCtr="0" anchor="t" bIns="62150" lIns="62150" spcFirstLastPara="1" rIns="62150" wrap="square" tIns="62150">
            <a:noAutofit/>
          </a:bodyPr>
          <a:lstStyle/>
          <a:p>
            <a:pPr indent="0" lvl="0" marL="0" rtl="0">
              <a:spcBef>
                <a:spcPts val="0"/>
              </a:spcBef>
              <a:spcAft>
                <a:spcPts val="0"/>
              </a:spcAft>
              <a:buNone/>
            </a:pPr>
            <a:r>
              <a:t/>
            </a:r>
            <a:endParaRPr/>
          </a:p>
        </p:txBody>
      </p:sp>
      <p:sp>
        <p:nvSpPr>
          <p:cNvPr id="1759" name="Shape 1759"/>
          <p:cNvSpPr txBox="1"/>
          <p:nvPr>
            <p:ph idx="1" type="body"/>
          </p:nvPr>
        </p:nvSpPr>
        <p:spPr>
          <a:xfrm>
            <a:off x="651867" y="4788302"/>
            <a:ext cx="4027200" cy="136500"/>
          </a:xfrm>
          <a:prstGeom prst="rect">
            <a:avLst/>
          </a:prstGeom>
        </p:spPr>
        <p:txBody>
          <a:bodyPr anchorCtr="0" anchor="t" bIns="62150" lIns="62150" spcFirstLastPara="1" rIns="62150" wrap="square" tIns="62150">
            <a:noAutofit/>
          </a:bodyPr>
          <a:lstStyle/>
          <a:p>
            <a:pPr indent="0" lvl="0" marL="0" rtl="0">
              <a:spcBef>
                <a:spcPts val="0"/>
              </a:spcBef>
              <a:spcAft>
                <a:spcPts val="0"/>
              </a:spcAft>
              <a:buNone/>
            </a:pPr>
            <a:r>
              <a:rPr lang="en"/>
              <a:t>General Assembly</a:t>
            </a:r>
            <a:endParaRPr/>
          </a:p>
        </p:txBody>
      </p:sp>
      <p:pic>
        <p:nvPicPr>
          <p:cNvPr id="1760" name="Shape 1760"/>
          <p:cNvPicPr preferRelativeResize="0"/>
          <p:nvPr/>
        </p:nvPicPr>
        <p:blipFill>
          <a:blip r:embed="rId3">
            <a:alphaModFix/>
          </a:blip>
          <a:stretch>
            <a:fillRect/>
          </a:stretch>
        </p:blipFill>
        <p:spPr>
          <a:xfrm>
            <a:off x="908526" y="814075"/>
            <a:ext cx="7326950" cy="3881724"/>
          </a:xfrm>
          <a:prstGeom prst="rect">
            <a:avLst/>
          </a:prstGeom>
          <a:noFill/>
          <a:ln>
            <a:noFill/>
          </a:ln>
        </p:spPr>
      </p:pic>
      <p:pic>
        <p:nvPicPr>
          <p:cNvPr id="1761" name="Shape 1761"/>
          <p:cNvPicPr preferRelativeResize="0"/>
          <p:nvPr/>
        </p:nvPicPr>
        <p:blipFill>
          <a:blip r:embed="rId4">
            <a:alphaModFix/>
          </a:blip>
          <a:stretch>
            <a:fillRect/>
          </a:stretch>
        </p:blipFill>
        <p:spPr>
          <a:xfrm>
            <a:off x="2671600" y="2164076"/>
            <a:ext cx="1626475" cy="480099"/>
          </a:xfrm>
          <a:prstGeom prst="rect">
            <a:avLst/>
          </a:prstGeom>
          <a:noFill/>
          <a:ln>
            <a:noFill/>
          </a:ln>
        </p:spPr>
      </p:pic>
      <p:sp>
        <p:nvSpPr>
          <p:cNvPr id="1762" name="Shape 1762"/>
          <p:cNvSpPr txBox="1"/>
          <p:nvPr/>
        </p:nvSpPr>
        <p:spPr>
          <a:xfrm>
            <a:off x="908525" y="329575"/>
            <a:ext cx="5752800" cy="671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0000"/>
                </a:solidFill>
              </a:rPr>
              <a:t>BAD</a:t>
            </a:r>
            <a:r>
              <a:rPr b="1" lang="en" sz="2000"/>
              <a:t> Recommendation Request:</a:t>
            </a:r>
            <a:endParaRPr b="1" sz="2000"/>
          </a:p>
        </p:txBody>
      </p:sp>
      <p:pic>
        <p:nvPicPr>
          <p:cNvPr id="1763" name="Shape 1763"/>
          <p:cNvPicPr preferRelativeResize="0"/>
          <p:nvPr/>
        </p:nvPicPr>
        <p:blipFill>
          <a:blip r:embed="rId5">
            <a:alphaModFix/>
          </a:blip>
          <a:stretch>
            <a:fillRect/>
          </a:stretch>
        </p:blipFill>
        <p:spPr>
          <a:xfrm>
            <a:off x="2671600" y="2455563"/>
            <a:ext cx="2037850" cy="5987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sp>
        <p:nvSpPr>
          <p:cNvPr id="1768" name="Shape 1768"/>
          <p:cNvSpPr/>
          <p:nvPr>
            <p:ph idx="2" type="pic"/>
          </p:nvPr>
        </p:nvSpPr>
        <p:spPr>
          <a:xfrm>
            <a:off x="8474273" y="4797921"/>
            <a:ext cx="233700" cy="209100"/>
          </a:xfrm>
          <a:prstGeom prst="rect">
            <a:avLst/>
          </a:prstGeom>
        </p:spPr>
        <p:txBody>
          <a:bodyPr anchorCtr="0" anchor="t" bIns="62150" lIns="62150" spcFirstLastPara="1" rIns="62150" wrap="square" tIns="62150">
            <a:noAutofit/>
          </a:bodyPr>
          <a:lstStyle/>
          <a:p>
            <a:pPr indent="0" lvl="0" marL="0" rtl="0">
              <a:spcBef>
                <a:spcPts val="0"/>
              </a:spcBef>
              <a:spcAft>
                <a:spcPts val="0"/>
              </a:spcAft>
              <a:buNone/>
            </a:pPr>
            <a:r>
              <a:t/>
            </a:r>
            <a:endParaRPr/>
          </a:p>
        </p:txBody>
      </p:sp>
      <p:sp>
        <p:nvSpPr>
          <p:cNvPr id="1769" name="Shape 1769"/>
          <p:cNvSpPr txBox="1"/>
          <p:nvPr>
            <p:ph idx="1" type="body"/>
          </p:nvPr>
        </p:nvSpPr>
        <p:spPr>
          <a:xfrm>
            <a:off x="651867" y="4788302"/>
            <a:ext cx="4027200" cy="136500"/>
          </a:xfrm>
          <a:prstGeom prst="rect">
            <a:avLst/>
          </a:prstGeom>
        </p:spPr>
        <p:txBody>
          <a:bodyPr anchorCtr="0" anchor="t" bIns="62150" lIns="62150" spcFirstLastPara="1" rIns="62150" wrap="square" tIns="62150">
            <a:noAutofit/>
          </a:bodyPr>
          <a:lstStyle/>
          <a:p>
            <a:pPr indent="0" lvl="0" marL="0" rtl="0">
              <a:spcBef>
                <a:spcPts val="0"/>
              </a:spcBef>
              <a:spcAft>
                <a:spcPts val="0"/>
              </a:spcAft>
              <a:buNone/>
            </a:pPr>
            <a:r>
              <a:rPr lang="en"/>
              <a:t>General Assembly</a:t>
            </a:r>
            <a:endParaRPr/>
          </a:p>
        </p:txBody>
      </p:sp>
      <p:pic>
        <p:nvPicPr>
          <p:cNvPr id="1770" name="Shape 1770"/>
          <p:cNvPicPr preferRelativeResize="0"/>
          <p:nvPr/>
        </p:nvPicPr>
        <p:blipFill>
          <a:blip r:embed="rId3">
            <a:alphaModFix/>
          </a:blip>
          <a:stretch>
            <a:fillRect/>
          </a:stretch>
        </p:blipFill>
        <p:spPr>
          <a:xfrm>
            <a:off x="651875" y="734825"/>
            <a:ext cx="7963398" cy="3999375"/>
          </a:xfrm>
          <a:prstGeom prst="rect">
            <a:avLst/>
          </a:prstGeom>
          <a:noFill/>
          <a:ln>
            <a:noFill/>
          </a:ln>
        </p:spPr>
      </p:pic>
      <p:pic>
        <p:nvPicPr>
          <p:cNvPr id="1771" name="Shape 1771"/>
          <p:cNvPicPr preferRelativeResize="0"/>
          <p:nvPr/>
        </p:nvPicPr>
        <p:blipFill>
          <a:blip r:embed="rId4">
            <a:alphaModFix/>
          </a:blip>
          <a:stretch>
            <a:fillRect/>
          </a:stretch>
        </p:blipFill>
        <p:spPr>
          <a:xfrm>
            <a:off x="1848500" y="1722075"/>
            <a:ext cx="1257575" cy="415350"/>
          </a:xfrm>
          <a:prstGeom prst="rect">
            <a:avLst/>
          </a:prstGeom>
          <a:noFill/>
          <a:ln>
            <a:noFill/>
          </a:ln>
        </p:spPr>
      </p:pic>
      <p:sp>
        <p:nvSpPr>
          <p:cNvPr id="1772" name="Shape 1772"/>
          <p:cNvSpPr txBox="1"/>
          <p:nvPr/>
        </p:nvSpPr>
        <p:spPr>
          <a:xfrm>
            <a:off x="651875" y="209725"/>
            <a:ext cx="5752800" cy="671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00FF00"/>
                </a:solidFill>
              </a:rPr>
              <a:t>GOOD </a:t>
            </a:r>
            <a:r>
              <a:rPr b="1" lang="en" sz="2400"/>
              <a:t>Recommendation Request:</a:t>
            </a:r>
            <a:endParaRPr b="1" sz="24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Shape 1777"/>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778" name="Shape 1778"/>
          <p:cNvSpPr txBox="1"/>
          <p:nvPr>
            <p:ph idx="2" type="body"/>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TARGETING </a:t>
            </a:r>
            <a:endParaRPr sz="1000"/>
          </a:p>
        </p:txBody>
      </p:sp>
      <p:pic>
        <p:nvPicPr>
          <p:cNvPr id="1779" name="Shape 1779"/>
          <p:cNvPicPr preferRelativeResize="0"/>
          <p:nvPr/>
        </p:nvPicPr>
        <p:blipFill rotWithShape="1">
          <a:blip r:embed="rId3">
            <a:alphaModFix/>
          </a:blip>
          <a:srcRect b="0" l="0" r="0" t="0"/>
          <a:stretch/>
        </p:blipFill>
        <p:spPr>
          <a:xfrm>
            <a:off x="1927699" y="2313454"/>
            <a:ext cx="5288603" cy="19611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txBox="1"/>
          <p:nvPr>
            <p:ph idx="2" type="body"/>
          </p:nvPr>
        </p:nvSpPr>
        <p:spPr>
          <a:xfrm>
            <a:off x="448201" y="1155805"/>
            <a:ext cx="8338200" cy="2940000"/>
          </a:xfrm>
          <a:prstGeom prst="rect">
            <a:avLst/>
          </a:prstGeom>
          <a:noFill/>
          <a:ln>
            <a:noFill/>
          </a:ln>
        </p:spPr>
        <p:txBody>
          <a:bodyPr anchorCtr="0" anchor="t" bIns="44675" lIns="44675" spcFirstLastPara="1" rIns="44675" wrap="square" tIns="44675">
            <a:noAutofit/>
          </a:bodyPr>
          <a:lstStyle/>
          <a:p>
            <a:pPr indent="0" lvl="0" marL="0" marR="0" rtl="0" algn="l">
              <a:lnSpc>
                <a:spcPct val="88866"/>
              </a:lnSpc>
              <a:spcBef>
                <a:spcPts val="0"/>
              </a:spcBef>
              <a:spcAft>
                <a:spcPts val="0"/>
              </a:spcAft>
              <a:buClr>
                <a:srgbClr val="FFFFFF"/>
              </a:buClr>
              <a:buSzPts val="5800"/>
              <a:buFont typeface="Merriweather Sans"/>
              <a:buNone/>
            </a:pPr>
            <a:r>
              <a:rPr b="1" i="0" lang="en" sz="5000" u="none" cap="none" strike="noStrike">
                <a:solidFill>
                  <a:srgbClr val="FFFFFF"/>
                </a:solidFill>
                <a:latin typeface="Helvetica Neue"/>
                <a:ea typeface="Helvetica Neue"/>
                <a:cs typeface="Helvetica Neue"/>
                <a:sym typeface="Helvetica Neue"/>
              </a:rPr>
              <a:t>JUST LIKE </a:t>
            </a:r>
            <a:r>
              <a:rPr b="1" lang="en" sz="5000">
                <a:solidFill>
                  <a:srgbClr val="FFFFFF"/>
                </a:solidFill>
                <a:latin typeface="Helvetica Neue"/>
                <a:ea typeface="Helvetica Neue"/>
                <a:cs typeface="Helvetica Neue"/>
                <a:sym typeface="Helvetica Neue"/>
              </a:rPr>
              <a:t>DESIGNING AND DEVELOPING</a:t>
            </a:r>
            <a:r>
              <a:rPr b="1" i="0" lang="en" sz="5000" u="none" cap="none" strike="noStrike">
                <a:solidFill>
                  <a:srgbClr val="FFFFFF"/>
                </a:solidFill>
                <a:latin typeface="Helvetica Neue"/>
                <a:ea typeface="Helvetica Neue"/>
                <a:cs typeface="Helvetica Neue"/>
                <a:sym typeface="Helvetica Neue"/>
              </a:rPr>
              <a:t>, YOU WILL GET BETTER THE MORE YOU FAIL</a:t>
            </a:r>
            <a:endParaRPr sz="5000"/>
          </a:p>
        </p:txBody>
      </p:sp>
      <p:sp>
        <p:nvSpPr>
          <p:cNvPr id="994" name="Shape 994"/>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1"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DEVELOPING YOUR NETWORK</a:t>
            </a:r>
            <a:endParaRPr sz="14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474A"/>
        </a:solidFill>
      </p:bgPr>
    </p:bg>
    <p:spTree>
      <p:nvGrpSpPr>
        <p:cNvPr id="1783" name="Shape 1783"/>
        <p:cNvGrpSpPr/>
        <p:nvPr/>
      </p:nvGrpSpPr>
      <p:grpSpPr>
        <a:xfrm>
          <a:off x="0" y="0"/>
          <a:ext cx="0" cy="0"/>
          <a:chOff x="0" y="0"/>
          <a:chExt cx="0" cy="0"/>
        </a:xfrm>
      </p:grpSpPr>
      <p:sp>
        <p:nvSpPr>
          <p:cNvPr id="1784" name="Shape 1784"/>
          <p:cNvSpPr txBox="1"/>
          <p:nvPr>
            <p:ph idx="1" type="body"/>
          </p:nvPr>
        </p:nvSpPr>
        <p:spPr>
          <a:xfrm>
            <a:off x="446484" y="518823"/>
            <a:ext cx="7143900" cy="304200"/>
          </a:xfrm>
          <a:prstGeom prst="rect">
            <a:avLst/>
          </a:prstGeom>
          <a:solidFill>
            <a:srgbClr val="ED474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785" name="Shape 1785"/>
          <p:cNvSpPr txBox="1"/>
          <p:nvPr>
            <p:ph idx="2" type="body"/>
          </p:nvPr>
        </p:nvSpPr>
        <p:spPr>
          <a:xfrm>
            <a:off x="446484" y="1037645"/>
            <a:ext cx="8250900" cy="1953600"/>
          </a:xfrm>
          <a:prstGeom prst="rect">
            <a:avLst/>
          </a:prstGeom>
          <a:solidFill>
            <a:srgbClr val="ED474A"/>
          </a:solid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TARGET ACTIVITY </a:t>
            </a:r>
            <a:endParaRPr sz="1000"/>
          </a:p>
        </p:txBody>
      </p:sp>
      <p:pic>
        <p:nvPicPr>
          <p:cNvPr id="1786" name="Shape 1786"/>
          <p:cNvPicPr preferRelativeResize="0"/>
          <p:nvPr/>
        </p:nvPicPr>
        <p:blipFill rotWithShape="1">
          <a:blip r:embed="rId3">
            <a:alphaModFix/>
          </a:blip>
          <a:srcRect b="0" l="0" r="0" t="0"/>
          <a:stretch/>
        </p:blipFill>
        <p:spPr>
          <a:xfrm>
            <a:off x="5726732" y="1505026"/>
            <a:ext cx="3038132" cy="300444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Shape 1791"/>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TARGETING </a:t>
            </a:r>
            <a:endParaRPr sz="1000"/>
          </a:p>
        </p:txBody>
      </p:sp>
      <p:pic>
        <p:nvPicPr>
          <p:cNvPr id="1792" name="Shape 1792"/>
          <p:cNvPicPr preferRelativeResize="0"/>
          <p:nvPr/>
        </p:nvPicPr>
        <p:blipFill rotWithShape="1">
          <a:blip r:embed="rId3">
            <a:alphaModFix/>
          </a:blip>
          <a:srcRect b="0" l="0" r="0" t="0"/>
          <a:stretch/>
        </p:blipFill>
        <p:spPr>
          <a:xfrm>
            <a:off x="1102788" y="1035624"/>
            <a:ext cx="8141670" cy="412140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pic>
        <p:nvPicPr>
          <p:cNvPr id="1797" name="Shape 1797"/>
          <p:cNvPicPr preferRelativeResize="0"/>
          <p:nvPr/>
        </p:nvPicPr>
        <p:blipFill rotWithShape="1">
          <a:blip r:embed="rId3">
            <a:alphaModFix/>
          </a:blip>
          <a:srcRect b="0" l="0" r="0" t="0"/>
          <a:stretch/>
        </p:blipFill>
        <p:spPr>
          <a:xfrm>
            <a:off x="446484" y="894529"/>
            <a:ext cx="8251030" cy="4140854"/>
          </a:xfrm>
          <a:prstGeom prst="rect">
            <a:avLst/>
          </a:prstGeom>
          <a:noFill/>
          <a:ln>
            <a:noFill/>
          </a:ln>
        </p:spPr>
      </p:pic>
      <p:sp>
        <p:nvSpPr>
          <p:cNvPr id="1798" name="Shape 1798"/>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TARGETING </a:t>
            </a:r>
            <a:endParaRPr sz="1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Shape 1803"/>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804" name="Shape 1804"/>
          <p:cNvSpPr txBox="1"/>
          <p:nvPr>
            <p:ph idx="2" type="body"/>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FINALLY…</a:t>
            </a:r>
            <a:endParaRPr sz="1000"/>
          </a:p>
        </p:txBody>
      </p:sp>
      <p:pic>
        <p:nvPicPr>
          <p:cNvPr id="1805" name="Shape 1805"/>
          <p:cNvPicPr preferRelativeResize="0"/>
          <p:nvPr/>
        </p:nvPicPr>
        <p:blipFill rotWithShape="1">
          <a:blip r:embed="rId3">
            <a:alphaModFix/>
          </a:blip>
          <a:srcRect b="0" l="0" r="0" t="0"/>
          <a:stretch/>
        </p:blipFill>
        <p:spPr>
          <a:xfrm>
            <a:off x="1927699" y="2313454"/>
            <a:ext cx="5288603" cy="196119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9" name="Shape 1809"/>
        <p:cNvGrpSpPr/>
        <p:nvPr/>
      </p:nvGrpSpPr>
      <p:grpSpPr>
        <a:xfrm>
          <a:off x="0" y="0"/>
          <a:ext cx="0" cy="0"/>
          <a:chOff x="0" y="0"/>
          <a:chExt cx="0" cy="0"/>
        </a:xfrm>
      </p:grpSpPr>
      <p:sp>
        <p:nvSpPr>
          <p:cNvPr id="1810" name="Shape 1810"/>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FINALLY… </a:t>
            </a:r>
            <a:endParaRPr sz="1000"/>
          </a:p>
        </p:txBody>
      </p:sp>
      <p:pic>
        <p:nvPicPr>
          <p:cNvPr id="1811" name="Shape 1811"/>
          <p:cNvPicPr preferRelativeResize="0"/>
          <p:nvPr/>
        </p:nvPicPr>
        <p:blipFill rotWithShape="1">
          <a:blip r:embed="rId3">
            <a:alphaModFix/>
          </a:blip>
          <a:srcRect b="0" l="0" r="0" t="0"/>
          <a:stretch/>
        </p:blipFill>
        <p:spPr>
          <a:xfrm>
            <a:off x="1187620" y="894529"/>
            <a:ext cx="6768758" cy="4230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5" name="Shape 1815"/>
        <p:cNvGrpSpPr/>
        <p:nvPr/>
      </p:nvGrpSpPr>
      <p:grpSpPr>
        <a:xfrm>
          <a:off x="0" y="0"/>
          <a:ext cx="0" cy="0"/>
          <a:chOff x="0" y="0"/>
          <a:chExt cx="0" cy="0"/>
        </a:xfrm>
      </p:grpSpPr>
      <p:sp>
        <p:nvSpPr>
          <p:cNvPr id="1816" name="Shape 1816"/>
          <p:cNvSpPr txBox="1"/>
          <p:nvPr>
            <p:ph type="title"/>
          </p:nvPr>
        </p:nvSpPr>
        <p:spPr>
          <a:xfrm>
            <a:off x="364505" y="1021299"/>
            <a:ext cx="8232000" cy="559200"/>
          </a:xfrm>
          <a:prstGeom prst="rect">
            <a:avLst/>
          </a:prstGeom>
          <a:noFill/>
          <a:ln>
            <a:noFill/>
          </a:ln>
        </p:spPr>
        <p:txBody>
          <a:bodyPr anchorCtr="0" anchor="t" bIns="0" lIns="0" spcFirstLastPara="1" rIns="0" wrap="square" tIns="0">
            <a:noAutofit/>
          </a:bodyPr>
          <a:lstStyle/>
          <a:p>
            <a:pPr indent="0" lvl="0" marL="0" marR="0" rtl="0" algn="l">
              <a:lnSpc>
                <a:spcPct val="88477"/>
              </a:lnSpc>
              <a:spcBef>
                <a:spcPts val="0"/>
              </a:spcBef>
              <a:spcAft>
                <a:spcPts val="0"/>
              </a:spcAft>
              <a:buClr>
                <a:srgbClr val="000000"/>
              </a:buClr>
              <a:buSzPts val="3400"/>
              <a:buFont typeface="Arial"/>
              <a:buNone/>
            </a:pPr>
            <a:r>
              <a:rPr b="1" i="0" lang="en" sz="3400" u="none" cap="none" strike="noStrike">
                <a:solidFill>
                  <a:srgbClr val="000000"/>
                </a:solidFill>
                <a:latin typeface="Arial"/>
                <a:ea typeface="Arial"/>
                <a:cs typeface="Arial"/>
                <a:sym typeface="Arial"/>
              </a:rPr>
              <a:t>GETTING THE MOST OUT OF LINKEDIN</a:t>
            </a:r>
            <a:endParaRPr sz="1000"/>
          </a:p>
        </p:txBody>
      </p:sp>
      <p:sp>
        <p:nvSpPr>
          <p:cNvPr id="1817" name="Shape 1817"/>
          <p:cNvSpPr/>
          <p:nvPr/>
        </p:nvSpPr>
        <p:spPr>
          <a:xfrm>
            <a:off x="257533" y="1490869"/>
            <a:ext cx="8706300" cy="1297200"/>
          </a:xfrm>
          <a:prstGeom prst="rect">
            <a:avLst/>
          </a:prstGeom>
          <a:noFill/>
          <a:ln>
            <a:noFill/>
          </a:ln>
        </p:spPr>
        <p:txBody>
          <a:bodyPr anchorCtr="0" anchor="t" bIns="44650" lIns="44650" spcFirstLastPara="1" rIns="44650" wrap="square" tIns="44650">
            <a:noAutofit/>
          </a:bodyPr>
          <a:lstStyle/>
          <a:p>
            <a:pPr indent="-273050" lvl="0" marL="2667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Georgia"/>
                <a:ea typeface="Georgia"/>
                <a:cs typeface="Georgia"/>
                <a:sym typeface="Georgia"/>
              </a:rPr>
              <a:t>Join relevant groups (JS devs, </a:t>
            </a:r>
            <a:r>
              <a:rPr lang="en" sz="1700">
                <a:latin typeface="Georgia"/>
                <a:ea typeface="Georgia"/>
                <a:cs typeface="Georgia"/>
                <a:sym typeface="Georgia"/>
              </a:rPr>
              <a:t>Colorado</a:t>
            </a:r>
            <a:r>
              <a:rPr b="0" i="0" lang="en" sz="1700" u="none" cap="none" strike="noStrike">
                <a:solidFill>
                  <a:srgbClr val="000000"/>
                </a:solidFill>
                <a:latin typeface="Georgia"/>
                <a:ea typeface="Georgia"/>
                <a:cs typeface="Georgia"/>
                <a:sym typeface="Georgia"/>
              </a:rPr>
              <a:t> grads, etc.) </a:t>
            </a:r>
            <a:endParaRPr b="0" i="0" sz="1700" u="none" cap="none" strike="noStrike">
              <a:solidFill>
                <a:srgbClr val="FFFFFF"/>
              </a:solidFill>
              <a:latin typeface="Gill Sans"/>
              <a:ea typeface="Gill Sans"/>
              <a:cs typeface="Gill Sans"/>
              <a:sym typeface="Gill Sans"/>
            </a:endParaRPr>
          </a:p>
          <a:p>
            <a:pPr indent="-273050" lvl="0" marL="2667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Georgia"/>
                <a:ea typeface="Georgia"/>
                <a:cs typeface="Georgia"/>
                <a:sym typeface="Georgia"/>
              </a:rPr>
              <a:t>Follow your favorite companies</a:t>
            </a:r>
            <a:endParaRPr b="0" i="0" sz="1700" u="none" cap="none" strike="noStrike">
              <a:solidFill>
                <a:srgbClr val="FFFFFF"/>
              </a:solidFill>
              <a:latin typeface="Gill Sans"/>
              <a:ea typeface="Gill Sans"/>
              <a:cs typeface="Gill Sans"/>
              <a:sym typeface="Gill Sans"/>
            </a:endParaRPr>
          </a:p>
          <a:p>
            <a:pPr indent="-273050" lvl="0" marL="2667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Georgia"/>
                <a:ea typeface="Georgia"/>
                <a:cs typeface="Georgia"/>
                <a:sym typeface="Georgia"/>
              </a:rPr>
              <a:t>Use advanced search to find hiring managers</a:t>
            </a:r>
            <a:endParaRPr b="0" i="0" sz="1700" u="none" cap="none" strike="noStrike">
              <a:solidFill>
                <a:srgbClr val="FFFFFF"/>
              </a:solidFill>
              <a:latin typeface="Gill Sans"/>
              <a:ea typeface="Gill Sans"/>
              <a:cs typeface="Gill Sans"/>
              <a:sym typeface="Gill Sans"/>
            </a:endParaRPr>
          </a:p>
          <a:p>
            <a:pPr indent="-273050" lvl="0" marL="2667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Georgia"/>
                <a:ea typeface="Georgia"/>
                <a:cs typeface="Georgia"/>
                <a:sym typeface="Georgia"/>
              </a:rPr>
              <a:t>Share, read, and comment on articles</a:t>
            </a:r>
            <a:endParaRPr b="0" i="0" sz="1700" u="none" cap="none" strike="noStrike">
              <a:solidFill>
                <a:srgbClr val="FFFFFF"/>
              </a:solidFill>
              <a:latin typeface="Gill Sans"/>
              <a:ea typeface="Gill Sans"/>
              <a:cs typeface="Gill Sans"/>
              <a:sym typeface="Gill Sans"/>
            </a:endParaRPr>
          </a:p>
          <a:p>
            <a:pPr indent="-273050" lvl="0" marL="2667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Georgia"/>
                <a:ea typeface="Georgia"/>
                <a:cs typeface="Georgia"/>
                <a:sym typeface="Georgia"/>
              </a:rPr>
              <a:t>Search for jobs, and see who you know at the company</a:t>
            </a:r>
            <a:endParaRPr sz="1000"/>
          </a:p>
        </p:txBody>
      </p:sp>
      <p:pic>
        <p:nvPicPr>
          <p:cNvPr descr="Picture 3" id="1818" name="Shape 1818"/>
          <p:cNvPicPr preferRelativeResize="0"/>
          <p:nvPr/>
        </p:nvPicPr>
        <p:blipFill rotWithShape="1">
          <a:blip r:embed="rId3">
            <a:alphaModFix/>
          </a:blip>
          <a:srcRect b="0" l="0" r="0" t="0"/>
          <a:stretch/>
        </p:blipFill>
        <p:spPr>
          <a:xfrm>
            <a:off x="108706" y="3318415"/>
            <a:ext cx="5762441" cy="1663657"/>
          </a:xfrm>
          <a:prstGeom prst="rect">
            <a:avLst/>
          </a:prstGeom>
          <a:noFill/>
          <a:ln cap="flat" cmpd="sng" w="12700">
            <a:solidFill>
              <a:srgbClr val="000000"/>
            </a:solidFill>
            <a:prstDash val="solid"/>
            <a:round/>
            <a:headEnd len="sm" w="sm" type="none"/>
            <a:tailEnd len="sm" w="sm" type="none"/>
          </a:ln>
        </p:spPr>
      </p:pic>
      <p:pic>
        <p:nvPicPr>
          <p:cNvPr descr="Picture 4" id="1819" name="Shape 1819"/>
          <p:cNvPicPr preferRelativeResize="0"/>
          <p:nvPr/>
        </p:nvPicPr>
        <p:blipFill rotWithShape="1">
          <a:blip r:embed="rId4">
            <a:alphaModFix/>
          </a:blip>
          <a:srcRect b="0" l="0" r="0" t="0"/>
          <a:stretch/>
        </p:blipFill>
        <p:spPr>
          <a:xfrm>
            <a:off x="6038325" y="1534114"/>
            <a:ext cx="2741945" cy="2292162"/>
          </a:xfrm>
          <a:prstGeom prst="rect">
            <a:avLst/>
          </a:prstGeom>
          <a:noFill/>
          <a:ln cap="flat" cmpd="sng" w="12700">
            <a:solidFill>
              <a:srgbClr val="000000"/>
            </a:solidFill>
            <a:prstDash val="solid"/>
            <a:round/>
            <a:headEnd len="sm" w="sm" type="none"/>
            <a:tailEnd len="sm" w="sm" type="none"/>
          </a:ln>
        </p:spPr>
      </p:pic>
      <p:pic>
        <p:nvPicPr>
          <p:cNvPr descr="Picture 6" id="1820" name="Shape 1820"/>
          <p:cNvPicPr preferRelativeResize="0"/>
          <p:nvPr/>
        </p:nvPicPr>
        <p:blipFill rotWithShape="1">
          <a:blip r:embed="rId5">
            <a:alphaModFix/>
          </a:blip>
          <a:srcRect b="0" l="0" r="0" t="0"/>
          <a:stretch/>
        </p:blipFill>
        <p:spPr>
          <a:xfrm>
            <a:off x="6185437" y="4062619"/>
            <a:ext cx="2604493" cy="922346"/>
          </a:xfrm>
          <a:prstGeom prst="rect">
            <a:avLst/>
          </a:prstGeom>
          <a:noFill/>
          <a:ln cap="flat" cmpd="sng" w="12700">
            <a:solidFill>
              <a:srgbClr val="000000"/>
            </a:solidFill>
            <a:prstDash val="solid"/>
            <a:round/>
            <a:headEnd len="sm" w="sm" type="none"/>
            <a:tailEnd len="sm" w="sm" type="none"/>
          </a:ln>
        </p:spPr>
      </p:pic>
      <p:sp>
        <p:nvSpPr>
          <p:cNvPr id="1821" name="Shape 1821"/>
          <p:cNvSpPr/>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LINKEDIN - EXTRAS</a:t>
            </a:r>
            <a:endParaRPr sz="10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pic>
        <p:nvPicPr>
          <p:cNvPr descr="Picture 1" id="1826" name="Shape 1826"/>
          <p:cNvPicPr preferRelativeResize="0"/>
          <p:nvPr/>
        </p:nvPicPr>
        <p:blipFill rotWithShape="1">
          <a:blip r:embed="rId3">
            <a:alphaModFix/>
          </a:blip>
          <a:srcRect b="0" l="0" r="0" t="0"/>
          <a:stretch/>
        </p:blipFill>
        <p:spPr>
          <a:xfrm>
            <a:off x="7911331" y="3988076"/>
            <a:ext cx="785999" cy="785999"/>
          </a:xfrm>
          <a:prstGeom prst="rect">
            <a:avLst/>
          </a:prstGeom>
          <a:noFill/>
          <a:ln>
            <a:noFill/>
          </a:ln>
        </p:spPr>
      </p:pic>
      <p:sp>
        <p:nvSpPr>
          <p:cNvPr id="1827" name="Shape 1827"/>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DIGITAL PRESENCE AND TOOLS</a:t>
            </a:r>
            <a:endParaRPr sz="1000"/>
          </a:p>
        </p:txBody>
      </p:sp>
      <p:sp>
        <p:nvSpPr>
          <p:cNvPr id="1828" name="Shape 1828"/>
          <p:cNvSpPr/>
          <p:nvPr/>
        </p:nvSpPr>
        <p:spPr>
          <a:xfrm>
            <a:off x="446484" y="1053857"/>
            <a:ext cx="8250900" cy="1949400"/>
          </a:xfrm>
          <a:prstGeom prst="rect">
            <a:avLst/>
          </a:prstGeom>
          <a:noFill/>
          <a:ln>
            <a:noFill/>
          </a:ln>
        </p:spPr>
        <p:txBody>
          <a:bodyPr anchorCtr="0" anchor="t" bIns="0" lIns="0" spcFirstLastPara="1" rIns="0" wrap="square" tIns="0">
            <a:noAutofit/>
          </a:bodyPr>
          <a:lstStyle/>
          <a:p>
            <a:pPr indent="0" lvl="0" marL="0" marR="0" rtl="0" algn="l">
              <a:lnSpc>
                <a:spcPct val="89830"/>
              </a:lnSpc>
              <a:spcBef>
                <a:spcPts val="0"/>
              </a:spcBef>
              <a:spcAft>
                <a:spcPts val="0"/>
              </a:spcAft>
              <a:buClr>
                <a:srgbClr val="FFFFFF"/>
              </a:buClr>
              <a:buSzPts val="8300"/>
              <a:buFont typeface="Helvetica Neue"/>
              <a:buNone/>
            </a:pPr>
            <a:r>
              <a:rPr b="1" i="0" lang="en" sz="8300" u="none" cap="none" strike="noStrike">
                <a:solidFill>
                  <a:srgbClr val="FFFFFF"/>
                </a:solidFill>
                <a:latin typeface="Helvetica Neue"/>
                <a:ea typeface="Helvetica Neue"/>
                <a:cs typeface="Helvetica Neue"/>
                <a:sym typeface="Helvetica Neue"/>
              </a:rPr>
              <a:t>GITHUB</a:t>
            </a:r>
            <a:endParaRPr sz="10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sp>
        <p:nvSpPr>
          <p:cNvPr id="1833" name="Shape 1833"/>
          <p:cNvSpPr/>
          <p:nvPr/>
        </p:nvSpPr>
        <p:spPr>
          <a:xfrm>
            <a:off x="480776" y="1080880"/>
            <a:ext cx="8185500" cy="2236200"/>
          </a:xfrm>
          <a:prstGeom prst="rect">
            <a:avLst/>
          </a:prstGeom>
          <a:noFill/>
          <a:ln>
            <a:noFill/>
          </a:ln>
        </p:spPr>
        <p:txBody>
          <a:bodyPr anchorCtr="0" anchor="t" bIns="44650" lIns="44650" spcFirstLastPara="1" rIns="44650" wrap="square" tIns="44650">
            <a:noAutofit/>
          </a:bodyPr>
          <a:lstStyle/>
          <a:p>
            <a:pPr indent="0" lvl="0" marL="0" marR="0" rtl="0" algn="l">
              <a:lnSpc>
                <a:spcPct val="100000"/>
              </a:lnSpc>
              <a:spcBef>
                <a:spcPts val="0"/>
              </a:spcBef>
              <a:spcAft>
                <a:spcPts val="0"/>
              </a:spcAft>
              <a:buClr>
                <a:srgbClr val="000000"/>
              </a:buClr>
              <a:buSzPts val="3500"/>
              <a:buFont typeface="Helvetica Neue"/>
              <a:buNone/>
            </a:pPr>
            <a:r>
              <a:rPr b="1" i="0" lang="en" sz="3500" u="none" cap="none" strike="noStrike">
                <a:solidFill>
                  <a:srgbClr val="000000"/>
                </a:solidFill>
                <a:latin typeface="Helvetica Neue"/>
                <a:ea typeface="Helvetica Neue"/>
                <a:cs typeface="Helvetica Neue"/>
                <a:sym typeface="Helvetica Neue"/>
              </a:rPr>
              <a:t>GITHUB IS YOUR CODE PORTFOLIO</a:t>
            </a:r>
            <a:endParaRPr b="0" i="0" sz="1700" u="none" cap="none" strike="noStrike">
              <a:solidFill>
                <a:srgbClr val="FFFFFF"/>
              </a:solidFill>
              <a:latin typeface="Gill Sans"/>
              <a:ea typeface="Gill Sans"/>
              <a:cs typeface="Gill Sans"/>
              <a:sym typeface="Gill Sans"/>
            </a:endParaRPr>
          </a:p>
          <a:p>
            <a:pPr indent="-539750" lvl="0" marL="533400" marR="0" rtl="0" algn="l">
              <a:lnSpc>
                <a:spcPct val="100000"/>
              </a:lnSpc>
              <a:spcBef>
                <a:spcPts val="0"/>
              </a:spcBef>
              <a:spcAft>
                <a:spcPts val="0"/>
              </a:spcAft>
              <a:buClr>
                <a:srgbClr val="000000"/>
              </a:buClr>
              <a:buSzPts val="2300"/>
              <a:buFont typeface="Arial"/>
              <a:buChar char="•"/>
            </a:pPr>
            <a:r>
              <a:rPr b="0" i="0" lang="en" sz="2300" u="none" cap="none" strike="noStrike">
                <a:solidFill>
                  <a:srgbClr val="000000"/>
                </a:solidFill>
                <a:latin typeface="Georgia"/>
                <a:ea typeface="Georgia"/>
                <a:cs typeface="Georgia"/>
                <a:sym typeface="Georgia"/>
              </a:rPr>
              <a:t>Sometimes Github is all you need to prove you are a strong developer. </a:t>
            </a:r>
            <a:endParaRPr b="0" i="0" sz="1700" u="none" cap="none" strike="noStrike">
              <a:solidFill>
                <a:srgbClr val="FFFFFF"/>
              </a:solidFill>
              <a:latin typeface="Gill Sans"/>
              <a:ea typeface="Gill Sans"/>
              <a:cs typeface="Gill Sans"/>
              <a:sym typeface="Gill Sans"/>
            </a:endParaRPr>
          </a:p>
          <a:p>
            <a:pPr indent="-539750" lvl="0" marL="533400" marR="0" rtl="0" algn="l">
              <a:lnSpc>
                <a:spcPct val="100000"/>
              </a:lnSpc>
              <a:spcBef>
                <a:spcPts val="0"/>
              </a:spcBef>
              <a:spcAft>
                <a:spcPts val="0"/>
              </a:spcAft>
              <a:buClr>
                <a:srgbClr val="000000"/>
              </a:buClr>
              <a:buSzPts val="2300"/>
              <a:buFont typeface="Arial"/>
              <a:buChar char="•"/>
            </a:pPr>
            <a:r>
              <a:rPr b="0" i="0" lang="en" sz="2300" u="none" cap="none" strike="noStrike">
                <a:solidFill>
                  <a:srgbClr val="000000"/>
                </a:solidFill>
                <a:latin typeface="Georgia"/>
                <a:ea typeface="Georgia"/>
                <a:cs typeface="Georgia"/>
                <a:sym typeface="Georgia"/>
              </a:rPr>
              <a:t>Keep it clean and neat, and always be adding to it!</a:t>
            </a:r>
            <a:endParaRPr b="0" i="0" sz="1700" u="none" cap="none" strike="noStrike">
              <a:solidFill>
                <a:srgbClr val="FFFFFF"/>
              </a:solidFill>
              <a:latin typeface="Gill Sans"/>
              <a:ea typeface="Gill Sans"/>
              <a:cs typeface="Gill Sans"/>
              <a:sym typeface="Gill Sans"/>
            </a:endParaRPr>
          </a:p>
          <a:p>
            <a:pPr indent="-539750" lvl="0" marL="533400" marR="0" rtl="0" algn="l">
              <a:lnSpc>
                <a:spcPct val="100000"/>
              </a:lnSpc>
              <a:spcBef>
                <a:spcPts val="0"/>
              </a:spcBef>
              <a:spcAft>
                <a:spcPts val="0"/>
              </a:spcAft>
              <a:buClr>
                <a:srgbClr val="000000"/>
              </a:buClr>
              <a:buSzPts val="2300"/>
              <a:buFont typeface="Arial"/>
              <a:buChar char="•"/>
            </a:pPr>
            <a:r>
              <a:rPr b="0" i="0" lang="en" sz="2300" u="none" cap="none" strike="noStrike">
                <a:solidFill>
                  <a:srgbClr val="000000"/>
                </a:solidFill>
                <a:latin typeface="Georgia"/>
                <a:ea typeface="Georgia"/>
                <a:cs typeface="Georgia"/>
                <a:sym typeface="Georgia"/>
              </a:rPr>
              <a:t>At the end of the course, have your colleagues star your top repositories.</a:t>
            </a:r>
            <a:endParaRPr sz="1000"/>
          </a:p>
        </p:txBody>
      </p:sp>
      <p:sp>
        <p:nvSpPr>
          <p:cNvPr id="1834" name="Shape 1834"/>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GITHUB</a:t>
            </a:r>
            <a:endParaRPr sz="1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Shape 1839"/>
          <p:cNvSpPr txBox="1"/>
          <p:nvPr>
            <p:ph idx="1" type="body"/>
          </p:nvPr>
        </p:nvSpPr>
        <p:spPr>
          <a:xfrm>
            <a:off x="364300" y="484532"/>
            <a:ext cx="6962700" cy="298200"/>
          </a:xfrm>
          <a:prstGeom prst="rect">
            <a:avLst/>
          </a:prstGeom>
          <a:noFill/>
          <a:ln>
            <a:noFill/>
          </a:ln>
        </p:spPr>
        <p:txBody>
          <a:bodyPr anchorCtr="0" anchor="t" bIns="44650" lIns="44650" spcFirstLastPara="1" rIns="44650" wrap="square" tIns="44650">
            <a:noAutofit/>
          </a:bodyPr>
          <a:lstStyle/>
          <a:p>
            <a:pPr indent="0" lvl="0" marL="0" marR="0" rtl="0" algn="l">
              <a:lnSpc>
                <a:spcPct val="11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DIGITAL PRESENCE - GITHUB</a:t>
            </a:r>
            <a:endParaRPr sz="1000"/>
          </a:p>
        </p:txBody>
      </p:sp>
      <p:pic>
        <p:nvPicPr>
          <p:cNvPr id="1840" name="Shape 1840"/>
          <p:cNvPicPr preferRelativeResize="0"/>
          <p:nvPr/>
        </p:nvPicPr>
        <p:blipFill rotWithShape="1">
          <a:blip r:embed="rId3">
            <a:alphaModFix/>
          </a:blip>
          <a:srcRect b="0" l="0" r="0" t="0"/>
          <a:stretch/>
        </p:blipFill>
        <p:spPr>
          <a:xfrm>
            <a:off x="634969" y="993913"/>
            <a:ext cx="6421233" cy="407669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4" name="Shape 1844"/>
        <p:cNvGrpSpPr/>
        <p:nvPr/>
      </p:nvGrpSpPr>
      <p:grpSpPr>
        <a:xfrm>
          <a:off x="0" y="0"/>
          <a:ext cx="0" cy="0"/>
          <a:chOff x="0" y="0"/>
          <a:chExt cx="0" cy="0"/>
        </a:xfrm>
      </p:grpSpPr>
      <p:sp>
        <p:nvSpPr>
          <p:cNvPr id="1845" name="Shape 1845"/>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DIGITAL PRESENCE AND TOOLS</a:t>
            </a:r>
            <a:endParaRPr sz="1000"/>
          </a:p>
        </p:txBody>
      </p:sp>
      <p:sp>
        <p:nvSpPr>
          <p:cNvPr id="1846" name="Shape 1846"/>
          <p:cNvSpPr/>
          <p:nvPr/>
        </p:nvSpPr>
        <p:spPr>
          <a:xfrm>
            <a:off x="446484" y="1053857"/>
            <a:ext cx="8250900" cy="19536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MORE PLATFORMS</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Shape 999"/>
          <p:cNvSpPr/>
          <p:nvPr/>
        </p:nvSpPr>
        <p:spPr>
          <a:xfrm>
            <a:off x="442019" y="1893405"/>
            <a:ext cx="8259900" cy="1605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i="0" lang="en" sz="1800" u="none" cap="none" strike="noStrike">
                <a:solidFill>
                  <a:srgbClr val="000000"/>
                </a:solidFill>
                <a:latin typeface="Helvetica Neue"/>
                <a:ea typeface="Helvetica Neue"/>
                <a:cs typeface="Helvetica Neue"/>
                <a:sym typeface="Helvetica Neue"/>
              </a:rPr>
              <a:t>The sooner you start meeting people + becoming a familiar face, the better.</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0"/>
              </a:spcBef>
              <a:spcAft>
                <a:spcPts val="0"/>
              </a:spcAft>
              <a:buNone/>
            </a:pPr>
            <a:r>
              <a:rPr b="1" i="0" lang="en" sz="1800" u="none" cap="none" strike="noStrike">
                <a:solidFill>
                  <a:srgbClr val="000000"/>
                </a:solidFill>
                <a:latin typeface="Helvetica Neue"/>
                <a:ea typeface="Helvetica Neue"/>
                <a:cs typeface="Helvetica Neue"/>
                <a:sym typeface="Helvetica Neue"/>
              </a:rPr>
              <a:t> </a:t>
            </a:r>
            <a:endParaRPr sz="1400"/>
          </a:p>
          <a:p>
            <a:pPr indent="-139700" lvl="1" marL="584200" marR="0" rtl="0" algn="l">
              <a:lnSpc>
                <a:spcPct val="90000"/>
              </a:lnSpc>
              <a:spcBef>
                <a:spcPts val="700"/>
              </a:spcBef>
              <a:spcAft>
                <a:spcPts val="0"/>
              </a:spcAft>
              <a:buClr>
                <a:srgbClr val="000000"/>
              </a:buClr>
              <a:buSzPts val="1800"/>
              <a:buFont typeface="Helvetica Neue"/>
              <a:buChar char="•"/>
            </a:pPr>
            <a:r>
              <a:rPr b="1" i="0" lang="en" sz="1800" u="none" cap="none" strike="noStrike">
                <a:solidFill>
                  <a:srgbClr val="000000"/>
                </a:solidFill>
                <a:latin typeface="Helvetica Neue"/>
                <a:ea typeface="Helvetica Neue"/>
                <a:cs typeface="Helvetica Neue"/>
                <a:sym typeface="Helvetica Neue"/>
              </a:rPr>
              <a:t> </a:t>
            </a:r>
            <a:r>
              <a:rPr b="1" i="0" lang="en" sz="1800" u="sng" cap="none" strike="noStrike">
                <a:solidFill>
                  <a:schemeClr val="hlink"/>
                </a:solidFill>
                <a:latin typeface="Helvetica Neue"/>
                <a:ea typeface="Helvetica Neue"/>
                <a:cs typeface="Helvetica Neue"/>
                <a:sym typeface="Helvetica Neue"/>
                <a:hlinkClick r:id="rId3"/>
              </a:rPr>
              <a:t>Built In Colorado</a:t>
            </a:r>
            <a:r>
              <a:rPr b="1" i="0" lang="en" sz="1800" u="none" cap="none" strike="noStrike">
                <a:solidFill>
                  <a:srgbClr val="000000"/>
                </a:solidFill>
                <a:latin typeface="Helvetica Neue"/>
                <a:ea typeface="Helvetica Neue"/>
                <a:cs typeface="Helvetica Neue"/>
                <a:sym typeface="Helvetica Neue"/>
              </a:rPr>
              <a:t> </a:t>
            </a:r>
            <a:r>
              <a:rPr i="0" lang="en" sz="1800" u="none" cap="none" strike="noStrike">
                <a:solidFill>
                  <a:srgbClr val="000000"/>
                </a:solidFill>
                <a:latin typeface="Helvetica Neue"/>
                <a:ea typeface="Helvetica Neue"/>
                <a:cs typeface="Helvetica Neue"/>
                <a:sym typeface="Helvetica Neue"/>
              </a:rPr>
              <a:t>- (listing of tech companies started in C</a:t>
            </a:r>
            <a:r>
              <a:rPr lang="en" sz="1800">
                <a:latin typeface="Helvetica Neue"/>
                <a:ea typeface="Helvetica Neue"/>
                <a:cs typeface="Helvetica Neue"/>
                <a:sym typeface="Helvetica Neue"/>
              </a:rPr>
              <a:t>olorado</a:t>
            </a:r>
            <a:endParaRPr sz="1400"/>
          </a:p>
          <a:p>
            <a:pPr indent="-139700" lvl="1" marL="584200" marR="0" rtl="0" algn="l">
              <a:lnSpc>
                <a:spcPct val="90000"/>
              </a:lnSpc>
              <a:spcBef>
                <a:spcPts val="700"/>
              </a:spcBef>
              <a:spcAft>
                <a:spcPts val="0"/>
              </a:spcAft>
              <a:buClr>
                <a:srgbClr val="000000"/>
              </a:buClr>
              <a:buSzPts val="1800"/>
              <a:buFont typeface="Helvetica Neue"/>
              <a:buChar char="•"/>
            </a:pPr>
            <a:r>
              <a:rPr b="1" i="0" lang="en" sz="1800" u="none" cap="none" strike="noStrike">
                <a:solidFill>
                  <a:srgbClr val="000000"/>
                </a:solidFill>
                <a:latin typeface="Helvetica Neue"/>
                <a:ea typeface="Helvetica Neue"/>
                <a:cs typeface="Helvetica Neue"/>
                <a:sym typeface="Helvetica Neue"/>
              </a:rPr>
              <a:t> </a:t>
            </a:r>
            <a:r>
              <a:rPr b="1" i="0" lang="en" sz="1800" u="sng" cap="none" strike="noStrike">
                <a:solidFill>
                  <a:schemeClr val="hlink"/>
                </a:solidFill>
                <a:latin typeface="Helvetica Neue"/>
                <a:ea typeface="Helvetica Neue"/>
                <a:cs typeface="Helvetica Neue"/>
                <a:sym typeface="Helvetica Neue"/>
                <a:hlinkClick r:id="rId4"/>
              </a:rPr>
              <a:t>Startup Denver</a:t>
            </a:r>
            <a:r>
              <a:rPr b="1" lang="en" sz="1800">
                <a:latin typeface="Helvetica Neue"/>
                <a:ea typeface="Helvetica Neue"/>
                <a:cs typeface="Helvetica Neue"/>
                <a:sym typeface="Helvetica Neue"/>
              </a:rPr>
              <a:t> -</a:t>
            </a:r>
            <a:r>
              <a:rPr lang="en" sz="1800">
                <a:latin typeface="Helvetica Neue"/>
                <a:ea typeface="Helvetica Neue"/>
                <a:cs typeface="Helvetica Neue"/>
                <a:sym typeface="Helvetica Neue"/>
              </a:rPr>
              <a:t> (multiple relevant links)</a:t>
            </a:r>
            <a:endParaRPr i="0" sz="1800" u="none" cap="none" strike="noStrike">
              <a:solidFill>
                <a:srgbClr val="000000"/>
              </a:solidFill>
              <a:latin typeface="Helvetica Neue"/>
              <a:ea typeface="Helvetica Neue"/>
              <a:cs typeface="Helvetica Neue"/>
              <a:sym typeface="Helvetica Neue"/>
            </a:endParaRPr>
          </a:p>
          <a:p>
            <a:pPr indent="-139700" lvl="1" marL="584200" marR="0" rtl="0" algn="l">
              <a:lnSpc>
                <a:spcPct val="90000"/>
              </a:lnSpc>
              <a:spcBef>
                <a:spcPts val="700"/>
              </a:spcBef>
              <a:spcAft>
                <a:spcPts val="0"/>
              </a:spcAft>
              <a:buClr>
                <a:srgbClr val="000000"/>
              </a:buClr>
              <a:buSzPts val="1800"/>
              <a:buFont typeface="Helvetica Neue"/>
              <a:buChar char="•"/>
            </a:pPr>
            <a:r>
              <a:rPr b="1" lang="en" sz="1800">
                <a:latin typeface="Helvetica Neue"/>
                <a:ea typeface="Helvetica Neue"/>
                <a:cs typeface="Helvetica Neue"/>
                <a:sym typeface="Helvetica Neue"/>
              </a:rPr>
              <a:t> </a:t>
            </a:r>
            <a:r>
              <a:rPr b="1" lang="en" sz="1800" u="sng">
                <a:solidFill>
                  <a:schemeClr val="hlink"/>
                </a:solidFill>
                <a:latin typeface="Helvetica Neue"/>
                <a:ea typeface="Helvetica Neue"/>
                <a:cs typeface="Helvetica Neue"/>
                <a:sym typeface="Helvetica Neue"/>
                <a:hlinkClick r:id="rId5"/>
              </a:rPr>
              <a:t>Newtech Colorado</a:t>
            </a:r>
            <a:r>
              <a:rPr b="1" lang="en" sz="1800">
                <a:latin typeface="Helvetica Neue"/>
                <a:ea typeface="Helvetica Neue"/>
                <a:cs typeface="Helvetica Neue"/>
                <a:sym typeface="Helvetica Neue"/>
              </a:rPr>
              <a:t> </a:t>
            </a:r>
            <a:r>
              <a:rPr lang="en" sz="1800">
                <a:latin typeface="Helvetica Neue"/>
                <a:ea typeface="Helvetica Neue"/>
                <a:cs typeface="Helvetica Neue"/>
                <a:sym typeface="Helvetica Neue"/>
              </a:rPr>
              <a:t>- (job board and community building)</a:t>
            </a:r>
            <a:endParaRPr sz="1800">
              <a:latin typeface="Helvetica Neue"/>
              <a:ea typeface="Helvetica Neue"/>
              <a:cs typeface="Helvetica Neue"/>
              <a:sym typeface="Helvetica Neue"/>
            </a:endParaRPr>
          </a:p>
          <a:p>
            <a:pPr indent="-139700" lvl="1" marL="584200" marR="0" rtl="0" algn="l">
              <a:lnSpc>
                <a:spcPct val="90000"/>
              </a:lnSpc>
              <a:spcBef>
                <a:spcPts val="700"/>
              </a:spcBef>
              <a:spcAft>
                <a:spcPts val="0"/>
              </a:spcAft>
              <a:buClr>
                <a:srgbClr val="000000"/>
              </a:buClr>
              <a:buSzPts val="1800"/>
              <a:buFont typeface="Helvetica Neue"/>
              <a:buChar char="•"/>
            </a:pPr>
            <a:r>
              <a:rPr b="1" lang="en" sz="1800">
                <a:latin typeface="Helvetica Neue"/>
                <a:ea typeface="Helvetica Neue"/>
                <a:cs typeface="Helvetica Neue"/>
                <a:sym typeface="Helvetica Neue"/>
              </a:rPr>
              <a:t> </a:t>
            </a:r>
            <a:r>
              <a:rPr b="1" lang="en" sz="1800" u="sng">
                <a:solidFill>
                  <a:schemeClr val="hlink"/>
                </a:solidFill>
                <a:latin typeface="Helvetica Neue"/>
                <a:ea typeface="Helvetica Neue"/>
                <a:cs typeface="Helvetica Neue"/>
                <a:sym typeface="Helvetica Neue"/>
                <a:hlinkClick r:id="rId6"/>
              </a:rPr>
              <a:t>Data Science Weekly</a:t>
            </a:r>
            <a:r>
              <a:rPr b="1" lang="en" sz="1800">
                <a:latin typeface="Helvetica Neue"/>
                <a:ea typeface="Helvetica Neue"/>
                <a:cs typeface="Helvetica Neue"/>
                <a:sym typeface="Helvetica Neue"/>
              </a:rPr>
              <a:t> </a:t>
            </a:r>
            <a:r>
              <a:rPr lang="en" sz="1800">
                <a:latin typeface="Helvetica Neue"/>
                <a:ea typeface="Helvetica Neue"/>
                <a:cs typeface="Helvetica Neue"/>
                <a:sym typeface="Helvetica Neue"/>
              </a:rPr>
              <a:t>- (meetups &amp; resources)</a:t>
            </a:r>
            <a:endParaRPr sz="1800">
              <a:latin typeface="Helvetica Neue"/>
              <a:ea typeface="Helvetica Neue"/>
              <a:cs typeface="Helvetica Neue"/>
              <a:sym typeface="Helvetica Neue"/>
            </a:endParaRPr>
          </a:p>
          <a:p>
            <a:pPr indent="-139700" lvl="1" marL="584200" marR="0" rtl="0" algn="l">
              <a:lnSpc>
                <a:spcPct val="90000"/>
              </a:lnSpc>
              <a:spcBef>
                <a:spcPts val="700"/>
              </a:spcBef>
              <a:spcAft>
                <a:spcPts val="0"/>
              </a:spcAft>
              <a:buClr>
                <a:srgbClr val="000000"/>
              </a:buClr>
              <a:buSzPts val="1800"/>
              <a:buFont typeface="Helvetica Neue"/>
              <a:buChar char="•"/>
            </a:pPr>
            <a:r>
              <a:rPr b="1" i="0" lang="en" sz="1800" u="none" cap="none" strike="noStrike">
                <a:solidFill>
                  <a:srgbClr val="000000"/>
                </a:solidFill>
                <a:latin typeface="Helvetica Neue"/>
                <a:ea typeface="Helvetica Neue"/>
                <a:cs typeface="Helvetica Neue"/>
                <a:sym typeface="Helvetica Neue"/>
              </a:rPr>
              <a:t> </a:t>
            </a:r>
            <a:r>
              <a:rPr b="1" lang="en" sz="1800" u="sng">
                <a:solidFill>
                  <a:schemeClr val="hlink"/>
                </a:solidFill>
                <a:latin typeface="Helvetica Neue"/>
                <a:ea typeface="Helvetica Neue"/>
                <a:cs typeface="Helvetica Neue"/>
                <a:sym typeface="Helvetica Neue"/>
                <a:hlinkClick r:id="rId7"/>
              </a:rPr>
              <a:t>M</a:t>
            </a:r>
            <a:r>
              <a:rPr b="1" i="0" lang="en" sz="1800" u="sng" cap="none" strike="noStrike">
                <a:solidFill>
                  <a:schemeClr val="hlink"/>
                </a:solidFill>
                <a:latin typeface="Helvetica Neue"/>
                <a:ea typeface="Helvetica Neue"/>
                <a:cs typeface="Helvetica Neue"/>
                <a:sym typeface="Helvetica Neue"/>
                <a:hlinkClick r:id="rId8"/>
              </a:rPr>
              <a:t>eetup.com</a:t>
            </a:r>
            <a:r>
              <a:rPr lang="en"/>
              <a:t> </a:t>
            </a:r>
            <a:r>
              <a:rPr lang="en" sz="1800">
                <a:latin typeface="Helvetica Neue"/>
                <a:ea typeface="Helvetica Neue"/>
                <a:cs typeface="Helvetica Neue"/>
                <a:sym typeface="Helvetica Neue"/>
              </a:rPr>
              <a:t>- (keyword search for relevant happenings)</a:t>
            </a:r>
            <a:endParaRPr sz="1800">
              <a:latin typeface="Helvetica Neue"/>
              <a:ea typeface="Helvetica Neue"/>
              <a:cs typeface="Helvetica Neue"/>
              <a:sym typeface="Helvetica Neue"/>
            </a:endParaRPr>
          </a:p>
          <a:p>
            <a:pPr indent="0" lvl="0" marL="457200" marR="0" rtl="0" algn="l">
              <a:lnSpc>
                <a:spcPct val="90000"/>
              </a:lnSpc>
              <a:spcBef>
                <a:spcPts val="700"/>
              </a:spcBef>
              <a:spcAft>
                <a:spcPts val="0"/>
              </a:spcAft>
              <a:buNone/>
            </a:pPr>
            <a:r>
              <a:t/>
            </a:r>
            <a:endParaRPr sz="1400"/>
          </a:p>
        </p:txBody>
      </p:sp>
      <p:sp>
        <p:nvSpPr>
          <p:cNvPr id="1000" name="Shape 1000"/>
          <p:cNvSpPr/>
          <p:nvPr/>
        </p:nvSpPr>
        <p:spPr>
          <a:xfrm>
            <a:off x="8447484" y="521391"/>
            <a:ext cx="315900" cy="300300"/>
          </a:xfrm>
          <a:prstGeom prst="rect">
            <a:avLst/>
          </a:prstGeom>
          <a:noFill/>
          <a:ln>
            <a:noFill/>
          </a:ln>
        </p:spPr>
        <p:txBody>
          <a:bodyPr anchorCtr="0" anchor="ctr" bIns="0" lIns="0" spcFirstLastPara="1" rIns="0" wrap="square" tIns="0">
            <a:noAutofit/>
          </a:bodyPr>
          <a:lstStyle/>
          <a:p>
            <a:pPr indent="0" lvl="0" marL="0" marR="0" rtl="0" algn="l">
              <a:lnSpc>
                <a:spcPct val="104545"/>
              </a:lnSpc>
              <a:spcBef>
                <a:spcPts val="0"/>
              </a:spcBef>
              <a:spcAft>
                <a:spcPts val="0"/>
              </a:spcAft>
              <a:buClr>
                <a:srgbClr val="000000"/>
              </a:buClr>
              <a:buSzPts val="2200"/>
              <a:buFont typeface="Helvetica Neue"/>
              <a:buNone/>
            </a:pPr>
            <a:fld id="{00000000-1234-1234-1234-123412341234}" type="slidenum">
              <a:rPr b="1" i="0" lang="en" sz="2200" u="none" cap="none" strike="noStrike">
                <a:solidFill>
                  <a:srgbClr val="000000"/>
                </a:solidFill>
                <a:latin typeface="Helvetica Neue"/>
                <a:ea typeface="Helvetica Neue"/>
                <a:cs typeface="Helvetica Neue"/>
                <a:sym typeface="Helvetica Neue"/>
              </a:rPr>
              <a:t>‹#›</a:t>
            </a:fld>
            <a:r>
              <a:rPr b="1" i="0" lang="en" sz="2200" u="none" cap="none" strike="noStrike">
                <a:solidFill>
                  <a:srgbClr val="000000"/>
                </a:solidFill>
                <a:latin typeface="Helvetica Neue"/>
                <a:ea typeface="Helvetica Neue"/>
                <a:cs typeface="Helvetica Neue"/>
                <a:sym typeface="Helvetica Neue"/>
              </a:rPr>
              <a:t>￼</a:t>
            </a:r>
            <a:endParaRPr sz="1400"/>
          </a:p>
        </p:txBody>
      </p:sp>
      <p:sp>
        <p:nvSpPr>
          <p:cNvPr id="1001" name="Shape 1001"/>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1"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WHY BUILD A NETWORK?</a:t>
            </a:r>
            <a:endParaRPr sz="1400"/>
          </a:p>
        </p:txBody>
      </p:sp>
      <p:sp>
        <p:nvSpPr>
          <p:cNvPr id="1002" name="Shape 1002"/>
          <p:cNvSpPr txBox="1"/>
          <p:nvPr>
            <p:ph type="title"/>
          </p:nvPr>
        </p:nvSpPr>
        <p:spPr>
          <a:xfrm>
            <a:off x="434268" y="1044190"/>
            <a:ext cx="8232000" cy="558900"/>
          </a:xfrm>
          <a:prstGeom prst="rect">
            <a:avLst/>
          </a:prstGeom>
          <a:noFill/>
          <a:ln>
            <a:noFill/>
          </a:ln>
        </p:spPr>
        <p:txBody>
          <a:bodyPr anchorCtr="0" anchor="t" bIns="0" lIns="0" spcFirstLastPara="1" rIns="0" wrap="square" tIns="0">
            <a:noAutofit/>
          </a:bodyPr>
          <a:lstStyle/>
          <a:p>
            <a:pPr indent="0" lvl="0" marL="0" marR="0" rtl="0" algn="l">
              <a:lnSpc>
                <a:spcPct val="92105"/>
              </a:lnSpc>
              <a:spcBef>
                <a:spcPts val="0"/>
              </a:spcBef>
              <a:spcAft>
                <a:spcPts val="0"/>
              </a:spcAft>
              <a:buClr>
                <a:srgbClr val="000000"/>
              </a:buClr>
              <a:buSzPts val="3700"/>
              <a:buFont typeface="Helvetica Neue"/>
              <a:buNone/>
            </a:pPr>
            <a:r>
              <a:rPr b="1" i="0" lang="en" sz="3700" u="none" cap="none" strike="noStrike">
                <a:solidFill>
                  <a:srgbClr val="000000"/>
                </a:solidFill>
                <a:latin typeface="Helvetica Neue"/>
                <a:ea typeface="Helvetica Neue"/>
                <a:cs typeface="Helvetica Neue"/>
                <a:sym typeface="Helvetica Neue"/>
              </a:rPr>
              <a:t>HOW TO GET STARTED FAILING</a:t>
            </a:r>
            <a:endParaRPr sz="14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0" name="Shape 1850"/>
        <p:cNvGrpSpPr/>
        <p:nvPr/>
      </p:nvGrpSpPr>
      <p:grpSpPr>
        <a:xfrm>
          <a:off x="0" y="0"/>
          <a:ext cx="0" cy="0"/>
          <a:chOff x="0" y="0"/>
          <a:chExt cx="0" cy="0"/>
        </a:xfrm>
      </p:grpSpPr>
      <p:sp>
        <p:nvSpPr>
          <p:cNvPr id="1851" name="Shape 1851"/>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DIGITAL PRESENCE AND TOOLS</a:t>
            </a:r>
            <a:endParaRPr sz="1000"/>
          </a:p>
        </p:txBody>
      </p:sp>
      <p:pic>
        <p:nvPicPr>
          <p:cNvPr id="1852" name="Shape 1852"/>
          <p:cNvPicPr preferRelativeResize="0"/>
          <p:nvPr/>
        </p:nvPicPr>
        <p:blipFill rotWithShape="1">
          <a:blip r:embed="rId3">
            <a:alphaModFix/>
          </a:blip>
          <a:srcRect b="0" l="0" r="0" t="0"/>
          <a:stretch/>
        </p:blipFill>
        <p:spPr>
          <a:xfrm>
            <a:off x="4748" y="892498"/>
            <a:ext cx="9144000" cy="416572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6" name="Shape 1856"/>
        <p:cNvGrpSpPr/>
        <p:nvPr/>
      </p:nvGrpSpPr>
      <p:grpSpPr>
        <a:xfrm>
          <a:off x="0" y="0"/>
          <a:ext cx="0" cy="0"/>
          <a:chOff x="0" y="0"/>
          <a:chExt cx="0" cy="0"/>
        </a:xfrm>
      </p:grpSpPr>
      <p:sp>
        <p:nvSpPr>
          <p:cNvPr id="1857" name="Shape 1857"/>
          <p:cNvSpPr/>
          <p:nvPr/>
        </p:nvSpPr>
        <p:spPr>
          <a:xfrm>
            <a:off x="432800" y="498675"/>
            <a:ext cx="5594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MORE PLATFORMS</a:t>
            </a:r>
            <a:endParaRPr sz="1000"/>
          </a:p>
        </p:txBody>
      </p:sp>
      <p:pic>
        <p:nvPicPr>
          <p:cNvPr id="1858" name="Shape 1858"/>
          <p:cNvPicPr preferRelativeResize="0"/>
          <p:nvPr/>
        </p:nvPicPr>
        <p:blipFill rotWithShape="1">
          <a:blip r:embed="rId3">
            <a:alphaModFix/>
          </a:blip>
          <a:srcRect b="0" l="0" r="0" t="0"/>
          <a:stretch/>
        </p:blipFill>
        <p:spPr>
          <a:xfrm>
            <a:off x="2405703" y="1061402"/>
            <a:ext cx="4332594" cy="379102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Shape 1863"/>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DIGITAL PRESENCE AND TOOLS</a:t>
            </a:r>
            <a:endParaRPr sz="1000"/>
          </a:p>
        </p:txBody>
      </p:sp>
      <p:sp>
        <p:nvSpPr>
          <p:cNvPr id="1864" name="Shape 1864"/>
          <p:cNvSpPr/>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BLOGGING</a:t>
            </a:r>
            <a:endParaRPr sz="10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pic>
        <p:nvPicPr>
          <p:cNvPr id="1869" name="Shape 1869"/>
          <p:cNvPicPr preferRelativeResize="0"/>
          <p:nvPr/>
        </p:nvPicPr>
        <p:blipFill rotWithShape="1">
          <a:blip r:embed="rId3">
            <a:alphaModFix/>
          </a:blip>
          <a:srcRect b="0" l="0" r="0" t="0"/>
          <a:stretch/>
        </p:blipFill>
        <p:spPr>
          <a:xfrm>
            <a:off x="323454" y="2462661"/>
            <a:ext cx="4034022" cy="2239925"/>
          </a:xfrm>
          <a:prstGeom prst="rect">
            <a:avLst/>
          </a:prstGeom>
          <a:noFill/>
          <a:ln>
            <a:noFill/>
          </a:ln>
        </p:spPr>
      </p:pic>
      <p:sp>
        <p:nvSpPr>
          <p:cNvPr id="1870" name="Shape 1870"/>
          <p:cNvSpPr/>
          <p:nvPr/>
        </p:nvSpPr>
        <p:spPr>
          <a:xfrm>
            <a:off x="431059" y="50147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BLOGGING</a:t>
            </a:r>
            <a:endParaRPr sz="1000"/>
          </a:p>
        </p:txBody>
      </p:sp>
      <p:pic>
        <p:nvPicPr>
          <p:cNvPr id="1871" name="Shape 1871"/>
          <p:cNvPicPr preferRelativeResize="0"/>
          <p:nvPr/>
        </p:nvPicPr>
        <p:blipFill rotWithShape="1">
          <a:blip r:embed="rId4">
            <a:alphaModFix/>
          </a:blip>
          <a:srcRect b="0" l="0" r="0" t="0"/>
          <a:stretch/>
        </p:blipFill>
        <p:spPr>
          <a:xfrm>
            <a:off x="4570424" y="2065918"/>
            <a:ext cx="3909034" cy="2552278"/>
          </a:xfrm>
          <a:prstGeom prst="rect">
            <a:avLst/>
          </a:prstGeom>
          <a:noFill/>
          <a:ln>
            <a:noFill/>
          </a:ln>
        </p:spPr>
      </p:pic>
      <p:pic>
        <p:nvPicPr>
          <p:cNvPr id="1872" name="Shape 1872"/>
          <p:cNvPicPr preferRelativeResize="0"/>
          <p:nvPr/>
        </p:nvPicPr>
        <p:blipFill rotWithShape="1">
          <a:blip r:embed="rId5">
            <a:alphaModFix/>
          </a:blip>
          <a:srcRect b="0" l="0" r="0" t="0"/>
          <a:stretch/>
        </p:blipFill>
        <p:spPr>
          <a:xfrm>
            <a:off x="3222751" y="867373"/>
            <a:ext cx="2659100" cy="14581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6" name="Shape 1876"/>
        <p:cNvGrpSpPr/>
        <p:nvPr/>
      </p:nvGrpSpPr>
      <p:grpSpPr>
        <a:xfrm>
          <a:off x="0" y="0"/>
          <a:ext cx="0" cy="0"/>
          <a:chOff x="0" y="0"/>
          <a:chExt cx="0" cy="0"/>
        </a:xfrm>
      </p:grpSpPr>
      <p:pic>
        <p:nvPicPr>
          <p:cNvPr id="1877" name="Shape 1877"/>
          <p:cNvPicPr preferRelativeResize="0"/>
          <p:nvPr/>
        </p:nvPicPr>
        <p:blipFill rotWithShape="1">
          <a:blip r:embed="rId3">
            <a:alphaModFix/>
          </a:blip>
          <a:srcRect b="0" l="0" r="0" t="0"/>
          <a:stretch/>
        </p:blipFill>
        <p:spPr>
          <a:xfrm>
            <a:off x="1964315" y="2925137"/>
            <a:ext cx="4760519" cy="1586840"/>
          </a:xfrm>
          <a:prstGeom prst="rect">
            <a:avLst/>
          </a:prstGeom>
          <a:noFill/>
          <a:ln>
            <a:noFill/>
          </a:ln>
        </p:spPr>
      </p:pic>
      <p:sp>
        <p:nvSpPr>
          <p:cNvPr id="1878" name="Shape 1878"/>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lang="en"/>
              <a:t>Blogging Sites</a:t>
            </a:r>
            <a:endParaRPr b="1" i="0" sz="2300" u="none" cap="none" strike="noStrike">
              <a:solidFill>
                <a:srgbClr val="000000"/>
              </a:solidFill>
              <a:latin typeface="Helvetica Neue"/>
              <a:ea typeface="Helvetica Neue"/>
              <a:cs typeface="Helvetica Neue"/>
              <a:sym typeface="Helvetica Neue"/>
            </a:endParaRPr>
          </a:p>
        </p:txBody>
      </p:sp>
      <p:pic>
        <p:nvPicPr>
          <p:cNvPr id="1879" name="Shape 1879"/>
          <p:cNvPicPr preferRelativeResize="0"/>
          <p:nvPr/>
        </p:nvPicPr>
        <p:blipFill rotWithShape="1">
          <a:blip r:embed="rId4">
            <a:alphaModFix/>
          </a:blip>
          <a:srcRect b="0" l="0" r="0" t="0"/>
          <a:stretch/>
        </p:blipFill>
        <p:spPr>
          <a:xfrm>
            <a:off x="3487418" y="2009394"/>
            <a:ext cx="4760516" cy="1324019"/>
          </a:xfrm>
          <a:prstGeom prst="rect">
            <a:avLst/>
          </a:prstGeom>
          <a:noFill/>
          <a:ln>
            <a:noFill/>
          </a:ln>
        </p:spPr>
      </p:pic>
      <p:pic>
        <p:nvPicPr>
          <p:cNvPr id="1880" name="Shape 1880"/>
          <p:cNvPicPr preferRelativeResize="0"/>
          <p:nvPr/>
        </p:nvPicPr>
        <p:blipFill rotWithShape="1">
          <a:blip r:embed="rId5">
            <a:alphaModFix/>
          </a:blip>
          <a:srcRect b="0" l="0" r="0" t="0"/>
          <a:stretch/>
        </p:blipFill>
        <p:spPr>
          <a:xfrm>
            <a:off x="2276833" y="1112519"/>
            <a:ext cx="4135482" cy="856174"/>
          </a:xfrm>
          <a:prstGeom prst="rect">
            <a:avLst/>
          </a:prstGeom>
          <a:noFill/>
          <a:ln>
            <a:noFill/>
          </a:ln>
        </p:spPr>
      </p:pic>
      <p:pic>
        <p:nvPicPr>
          <p:cNvPr id="1881" name="Shape 1881"/>
          <p:cNvPicPr preferRelativeResize="0"/>
          <p:nvPr/>
        </p:nvPicPr>
        <p:blipFill rotWithShape="1">
          <a:blip r:embed="rId6">
            <a:alphaModFix/>
          </a:blip>
          <a:srcRect b="0" l="0" r="0" t="0"/>
          <a:stretch/>
        </p:blipFill>
        <p:spPr>
          <a:xfrm>
            <a:off x="485021" y="2003727"/>
            <a:ext cx="3076583" cy="1140900"/>
          </a:xfrm>
          <a:prstGeom prst="rect">
            <a:avLst/>
          </a:prstGeom>
          <a:noFill/>
          <a:ln>
            <a:noFill/>
          </a:ln>
        </p:spPr>
      </p:pic>
      <p:sp>
        <p:nvSpPr>
          <p:cNvPr id="1882" name="Shape 1882"/>
          <p:cNvSpPr/>
          <p:nvPr/>
        </p:nvSpPr>
        <p:spPr>
          <a:xfrm>
            <a:off x="3050090" y="4481322"/>
            <a:ext cx="4103400" cy="3663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YOUR OWN PERSONAL SITE?</a:t>
            </a:r>
            <a:endParaRPr sz="10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6" name="Shape 1886"/>
        <p:cNvGrpSpPr/>
        <p:nvPr/>
      </p:nvGrpSpPr>
      <p:grpSpPr>
        <a:xfrm>
          <a:off x="0" y="0"/>
          <a:ext cx="0" cy="0"/>
          <a:chOff x="0" y="0"/>
          <a:chExt cx="0" cy="0"/>
        </a:xfrm>
      </p:grpSpPr>
      <p:sp>
        <p:nvSpPr>
          <p:cNvPr id="1887" name="Shape 1887"/>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QUESTIONS? COMMENTS? CONCERNS? </a:t>
            </a:r>
            <a:endParaRPr sz="10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1" name="Shape 1891"/>
        <p:cNvGrpSpPr/>
        <p:nvPr/>
      </p:nvGrpSpPr>
      <p:grpSpPr>
        <a:xfrm>
          <a:off x="0" y="0"/>
          <a:ext cx="0" cy="0"/>
          <a:chOff x="0" y="0"/>
          <a:chExt cx="0" cy="0"/>
        </a:xfrm>
      </p:grpSpPr>
      <p:sp>
        <p:nvSpPr>
          <p:cNvPr id="1892" name="Shape 1892"/>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RESOURCES</a:t>
            </a:r>
            <a:endParaRPr sz="1000"/>
          </a:p>
        </p:txBody>
      </p:sp>
      <p:sp>
        <p:nvSpPr>
          <p:cNvPr id="1893" name="Shape 1893"/>
          <p:cNvSpPr/>
          <p:nvPr/>
        </p:nvSpPr>
        <p:spPr>
          <a:xfrm>
            <a:off x="448916" y="1049971"/>
            <a:ext cx="7320300" cy="20841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000000"/>
              </a:buClr>
              <a:buSzPts val="2100"/>
              <a:buFont typeface="Helvetica Neue"/>
              <a:buNone/>
            </a:pPr>
            <a:r>
              <a:rPr b="1" i="0" lang="en" sz="2100" u="none" cap="none" strike="noStrike">
                <a:solidFill>
                  <a:srgbClr val="000000"/>
                </a:solidFill>
                <a:latin typeface="Helvetica Neue"/>
                <a:ea typeface="Helvetica Neue"/>
                <a:cs typeface="Helvetica Neue"/>
                <a:sym typeface="Helvetica Neue"/>
              </a:rPr>
              <a:t>LINKEDIN</a:t>
            </a:r>
            <a:endParaRPr sz="1000"/>
          </a:p>
          <a:p>
            <a:pPr indent="-234950" lvl="0" marL="228600" marR="0" rtl="0" algn="l">
              <a:lnSpc>
                <a:spcPct val="100000"/>
              </a:lnSpc>
              <a:spcBef>
                <a:spcPts val="0"/>
              </a:spcBef>
              <a:spcAft>
                <a:spcPts val="0"/>
              </a:spcAft>
              <a:buClr>
                <a:srgbClr val="0000FF"/>
              </a:buClr>
              <a:buSzPts val="1700"/>
              <a:buFont typeface="Georgia"/>
              <a:buChar char="•"/>
            </a:pPr>
            <a:r>
              <a:rPr b="0" i="0" lang="en" sz="1700" u="sng" cap="none" strike="noStrike">
                <a:solidFill>
                  <a:srgbClr val="0000FF"/>
                </a:solidFill>
                <a:latin typeface="Georgia"/>
                <a:ea typeface="Georgia"/>
                <a:cs typeface="Georgia"/>
                <a:sym typeface="Georgia"/>
                <a:hlinkClick r:id="rId3"/>
              </a:rPr>
              <a:t>Leveraging LinkedIn to Change Careers</a:t>
            </a:r>
            <a:endParaRPr b="1" i="0" sz="1700" u="none" cap="none" strike="noStrike">
              <a:solidFill>
                <a:srgbClr val="0000FF"/>
              </a:solidFill>
              <a:latin typeface="Helvetica Neue"/>
              <a:ea typeface="Helvetica Neue"/>
              <a:cs typeface="Helvetica Neue"/>
              <a:sym typeface="Helvetica Neue"/>
            </a:endParaRPr>
          </a:p>
          <a:p>
            <a:pPr indent="-234950" lvl="0" marL="228600" marR="0" rtl="0" algn="l">
              <a:lnSpc>
                <a:spcPct val="100000"/>
              </a:lnSpc>
              <a:spcBef>
                <a:spcPts val="0"/>
              </a:spcBef>
              <a:spcAft>
                <a:spcPts val="0"/>
              </a:spcAft>
              <a:buClr>
                <a:srgbClr val="0000FF"/>
              </a:buClr>
              <a:buSzPts val="1700"/>
              <a:buFont typeface="Georgia"/>
              <a:buChar char="•"/>
            </a:pPr>
            <a:r>
              <a:rPr b="0" i="0" lang="en" sz="1700" u="sng" cap="none" strike="noStrike">
                <a:solidFill>
                  <a:srgbClr val="0000FF"/>
                </a:solidFill>
                <a:latin typeface="Georgia"/>
                <a:ea typeface="Georgia"/>
                <a:cs typeface="Georgia"/>
                <a:sym typeface="Georgia"/>
                <a:hlinkClick r:id="rId4"/>
              </a:rPr>
              <a:t>Craft a Killer LinkedIn Headline</a:t>
            </a:r>
            <a:endParaRPr sz="1000">
              <a:solidFill>
                <a:srgbClr val="0000FF"/>
              </a:solidFill>
            </a:endParaRPr>
          </a:p>
          <a:p>
            <a:pPr indent="-234950" lvl="0" marL="228600" marR="0" rtl="0" algn="l">
              <a:lnSpc>
                <a:spcPct val="100000"/>
              </a:lnSpc>
              <a:spcBef>
                <a:spcPts val="0"/>
              </a:spcBef>
              <a:spcAft>
                <a:spcPts val="0"/>
              </a:spcAft>
              <a:buClr>
                <a:srgbClr val="0000FF"/>
              </a:buClr>
              <a:buSzPts val="1700"/>
              <a:buFont typeface="Georgia"/>
              <a:buChar char="•"/>
            </a:pPr>
            <a:r>
              <a:rPr b="0" i="0" lang="en" sz="1700" u="sng" cap="none" strike="noStrike">
                <a:solidFill>
                  <a:srgbClr val="0000FF"/>
                </a:solidFill>
                <a:latin typeface="Georgia"/>
                <a:ea typeface="Georgia"/>
                <a:cs typeface="Georgia"/>
                <a:sym typeface="Georgia"/>
              </a:rPr>
              <a:t>5 </a:t>
            </a:r>
            <a:r>
              <a:rPr b="0" i="0" lang="en" sz="1700" u="sng" cap="none" strike="noStrike">
                <a:solidFill>
                  <a:srgbClr val="0000FF"/>
                </a:solidFill>
                <a:latin typeface="Georgia"/>
                <a:ea typeface="Georgia"/>
                <a:cs typeface="Georgia"/>
                <a:sym typeface="Georgia"/>
                <a:hlinkClick r:id="rId5"/>
              </a:rPr>
              <a:t>Templates</a:t>
            </a:r>
            <a:r>
              <a:rPr b="0" i="0" lang="en" sz="1700" u="sng" cap="none" strike="noStrike">
                <a:solidFill>
                  <a:srgbClr val="0000FF"/>
                </a:solidFill>
                <a:latin typeface="Georgia"/>
                <a:ea typeface="Georgia"/>
                <a:cs typeface="Georgia"/>
                <a:sym typeface="Georgia"/>
              </a:rPr>
              <a:t> That’ll Make Writing the Perfect LinkedIn Summary a Breeze Link 3</a:t>
            </a:r>
            <a:endParaRPr sz="1000">
              <a:solidFill>
                <a:srgbClr val="0000FF"/>
              </a:solidFill>
            </a:endParaRPr>
          </a:p>
          <a:p>
            <a:pPr indent="-234950" lvl="0" marL="228600" marR="0" rtl="0" algn="l">
              <a:lnSpc>
                <a:spcPct val="100000"/>
              </a:lnSpc>
              <a:spcBef>
                <a:spcPts val="0"/>
              </a:spcBef>
              <a:spcAft>
                <a:spcPts val="0"/>
              </a:spcAft>
              <a:buClr>
                <a:srgbClr val="0000FF"/>
              </a:buClr>
              <a:buSzPts val="1700"/>
              <a:buFont typeface="Georgia"/>
              <a:buChar char="•"/>
            </a:pPr>
            <a:r>
              <a:rPr b="0" i="0" lang="en" sz="1700" u="sng" cap="none" strike="noStrike">
                <a:solidFill>
                  <a:srgbClr val="0000FF"/>
                </a:solidFill>
                <a:latin typeface="Georgia"/>
                <a:ea typeface="Georgia"/>
                <a:cs typeface="Georgia"/>
                <a:sym typeface="Georgia"/>
                <a:hlinkClick r:id="rId6"/>
              </a:rPr>
              <a:t>Leveraging LinkedIn to Change Careers</a:t>
            </a:r>
            <a:r>
              <a:rPr b="0" i="0" lang="en" sz="1700" u="sng" cap="none" strike="noStrike">
                <a:solidFill>
                  <a:srgbClr val="0000FF"/>
                </a:solidFill>
                <a:latin typeface="Georgia"/>
                <a:ea typeface="Georgia"/>
                <a:cs typeface="Georgia"/>
                <a:sym typeface="Georgia"/>
              </a:rPr>
              <a:t> </a:t>
            </a:r>
            <a:endParaRPr sz="1000">
              <a:solidFill>
                <a:srgbClr val="0000FF"/>
              </a:solidFill>
            </a:endParaRPr>
          </a:p>
          <a:p>
            <a:pPr indent="-234950" lvl="0" marL="228600" marR="0" rtl="0" algn="l">
              <a:lnSpc>
                <a:spcPct val="100000"/>
              </a:lnSpc>
              <a:spcBef>
                <a:spcPts val="0"/>
              </a:spcBef>
              <a:spcAft>
                <a:spcPts val="0"/>
              </a:spcAft>
              <a:buClr>
                <a:srgbClr val="0000FF"/>
              </a:buClr>
              <a:buSzPts val="1700"/>
              <a:buFont typeface="Georgia"/>
              <a:buChar char="•"/>
            </a:pPr>
            <a:r>
              <a:rPr b="0" i="0" lang="en" sz="1700" u="sng" cap="none" strike="noStrike">
                <a:solidFill>
                  <a:srgbClr val="0000FF"/>
                </a:solidFill>
                <a:latin typeface="Georgia"/>
                <a:ea typeface="Georgia"/>
                <a:cs typeface="Georgia"/>
                <a:sym typeface="Georgia"/>
              </a:rPr>
              <a:t>Browse the General Assembly </a:t>
            </a:r>
            <a:r>
              <a:rPr b="0" i="0" lang="en" sz="1700" u="sng" cap="none" strike="noStrike">
                <a:solidFill>
                  <a:srgbClr val="0000FF"/>
                </a:solidFill>
                <a:latin typeface="Georgia"/>
                <a:ea typeface="Georgia"/>
                <a:cs typeface="Georgia"/>
                <a:sym typeface="Georgia"/>
                <a:hlinkClick r:id="rId7"/>
              </a:rPr>
              <a:t>University Page</a:t>
            </a:r>
            <a:endParaRPr b="0" i="0" sz="1700" u="none" cap="none" strike="noStrike">
              <a:solidFill>
                <a:srgbClr val="0000FF"/>
              </a:solidFill>
              <a:latin typeface="Helvetica Neue"/>
              <a:ea typeface="Helvetica Neue"/>
              <a:cs typeface="Helvetica Neue"/>
              <a:sym typeface="Helvetica Neue"/>
            </a:endParaRPr>
          </a:p>
          <a:p>
            <a:pPr indent="-234950" lvl="0" marL="228600" marR="0" rtl="0" algn="l">
              <a:lnSpc>
                <a:spcPct val="100000"/>
              </a:lnSpc>
              <a:spcBef>
                <a:spcPts val="0"/>
              </a:spcBef>
              <a:spcAft>
                <a:spcPts val="0"/>
              </a:spcAft>
              <a:buClr>
                <a:srgbClr val="0000FF"/>
              </a:buClr>
              <a:buSzPts val="1700"/>
              <a:buFont typeface="Georgia"/>
              <a:buChar char="•"/>
            </a:pPr>
            <a:r>
              <a:rPr b="0" i="0" lang="en" sz="1700" u="none" cap="none" strike="noStrike">
                <a:solidFill>
                  <a:srgbClr val="0000FF"/>
                </a:solidFill>
                <a:latin typeface="Georgia"/>
                <a:ea typeface="Georgia"/>
                <a:cs typeface="Georgia"/>
                <a:sym typeface="Georgia"/>
              </a:rPr>
              <a:t>Join the GA Alumni </a:t>
            </a:r>
            <a:r>
              <a:rPr b="0" i="0" lang="en" sz="1700" u="sng" cap="none" strike="noStrike">
                <a:solidFill>
                  <a:srgbClr val="0000FF"/>
                </a:solidFill>
                <a:latin typeface="Georgia"/>
                <a:ea typeface="Georgia"/>
                <a:cs typeface="Georgia"/>
                <a:sym typeface="Georgia"/>
                <a:hlinkClick r:id="rId8"/>
              </a:rPr>
              <a:t>LinkedIn Group</a:t>
            </a:r>
            <a:endParaRPr sz="1000">
              <a:solidFill>
                <a:srgbClr val="0000FF"/>
              </a:solidFill>
            </a:endParaRPr>
          </a:p>
        </p:txBody>
      </p:sp>
      <p:sp>
        <p:nvSpPr>
          <p:cNvPr id="1894" name="Shape 1894"/>
          <p:cNvSpPr/>
          <p:nvPr/>
        </p:nvSpPr>
        <p:spPr>
          <a:xfrm>
            <a:off x="448916" y="3365690"/>
            <a:ext cx="7320300" cy="11181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000000"/>
              </a:buClr>
              <a:buSzPts val="2100"/>
              <a:buFont typeface="Helvetica Neue"/>
              <a:buNone/>
            </a:pPr>
            <a:r>
              <a:rPr b="1" i="0" lang="en" sz="2100" u="none" cap="none" strike="noStrike">
                <a:solidFill>
                  <a:srgbClr val="000000"/>
                </a:solidFill>
                <a:latin typeface="Helvetica Neue"/>
                <a:ea typeface="Helvetica Neue"/>
                <a:cs typeface="Helvetica Neue"/>
                <a:sym typeface="Helvetica Neue"/>
              </a:rPr>
              <a:t>SOCIAL MEDIA + BLOGGING</a:t>
            </a:r>
            <a:endParaRPr sz="1000"/>
          </a:p>
          <a:p>
            <a:pPr indent="-234950" lvl="0" marL="228600" marR="0" rtl="0" algn="l">
              <a:lnSpc>
                <a:spcPct val="100000"/>
              </a:lnSpc>
              <a:spcBef>
                <a:spcPts val="0"/>
              </a:spcBef>
              <a:spcAft>
                <a:spcPts val="0"/>
              </a:spcAft>
              <a:buClr>
                <a:srgbClr val="0000FF"/>
              </a:buClr>
              <a:buSzPts val="1700"/>
              <a:buFont typeface="Georgia"/>
              <a:buChar char="•"/>
            </a:pPr>
            <a:r>
              <a:rPr b="0" i="0" lang="en" sz="1700" u="sng" cap="none" strike="noStrike">
                <a:solidFill>
                  <a:srgbClr val="0000FF"/>
                </a:solidFill>
                <a:latin typeface="Georgia"/>
                <a:ea typeface="Georgia"/>
                <a:cs typeface="Georgia"/>
                <a:sym typeface="Georgia"/>
                <a:hlinkClick r:id="rId9"/>
              </a:rPr>
              <a:t>Tips for a Winning Github</a:t>
            </a:r>
            <a:endParaRPr sz="1000">
              <a:solidFill>
                <a:srgbClr val="0000FF"/>
              </a:solidFill>
            </a:endParaRPr>
          </a:p>
          <a:p>
            <a:pPr indent="-234950" lvl="0" marL="228600" marR="0" rtl="0" algn="l">
              <a:lnSpc>
                <a:spcPct val="100000"/>
              </a:lnSpc>
              <a:spcBef>
                <a:spcPts val="0"/>
              </a:spcBef>
              <a:spcAft>
                <a:spcPts val="0"/>
              </a:spcAft>
              <a:buClr>
                <a:srgbClr val="0000FF"/>
              </a:buClr>
              <a:buSzPts val="1700"/>
              <a:buFont typeface="Georgia"/>
              <a:buChar char="•"/>
            </a:pPr>
            <a:r>
              <a:rPr b="0" i="0" lang="en" sz="1700" u="sng" cap="none" strike="noStrike">
                <a:solidFill>
                  <a:srgbClr val="0000FF"/>
                </a:solidFill>
                <a:latin typeface="Georgia"/>
                <a:ea typeface="Georgia"/>
                <a:cs typeface="Georgia"/>
                <a:sym typeface="Georgia"/>
              </a:rPr>
              <a:t>I Found My Mentor on Social Media</a:t>
            </a:r>
            <a:endParaRPr sz="1000">
              <a:solidFill>
                <a:srgbClr val="0000FF"/>
              </a:solidFill>
            </a:endParaRPr>
          </a:p>
          <a:p>
            <a:pPr indent="-234950" lvl="0" marL="228600" marR="0" rtl="0" algn="l">
              <a:lnSpc>
                <a:spcPct val="100000"/>
              </a:lnSpc>
              <a:spcBef>
                <a:spcPts val="0"/>
              </a:spcBef>
              <a:spcAft>
                <a:spcPts val="0"/>
              </a:spcAft>
              <a:buClr>
                <a:srgbClr val="0000FF"/>
              </a:buClr>
              <a:buSzPts val="1700"/>
              <a:buFont typeface="Georgia"/>
              <a:buChar char="•"/>
            </a:pPr>
            <a:r>
              <a:rPr b="0" i="0" lang="en" sz="1700" u="sng" cap="none" strike="noStrike">
                <a:solidFill>
                  <a:srgbClr val="0000FF"/>
                </a:solidFill>
                <a:latin typeface="Georgia"/>
                <a:ea typeface="Georgia"/>
                <a:cs typeface="Georgia"/>
                <a:sym typeface="Georgia"/>
              </a:rPr>
              <a:t>Why you should blog to get your next job</a:t>
            </a:r>
            <a:endParaRPr sz="1000">
              <a:solidFill>
                <a:srgbClr val="0000FF"/>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8" name="Shape 1898"/>
        <p:cNvGrpSpPr/>
        <p:nvPr/>
      </p:nvGrpSpPr>
      <p:grpSpPr>
        <a:xfrm>
          <a:off x="0" y="0"/>
          <a:ext cx="0" cy="0"/>
          <a:chOff x="0" y="0"/>
          <a:chExt cx="0" cy="0"/>
        </a:xfrm>
      </p:grpSpPr>
      <p:sp>
        <p:nvSpPr>
          <p:cNvPr id="1899" name="Shape 1899"/>
          <p:cNvSpPr txBox="1"/>
          <p:nvPr>
            <p:ph idx="2" type="body"/>
          </p:nvPr>
        </p:nvSpPr>
        <p:spPr>
          <a:xfrm>
            <a:off x="446484" y="727323"/>
            <a:ext cx="71439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FFFFFF"/>
              </a:buClr>
              <a:buSzPts val="2300"/>
              <a:buFont typeface="Helvetica Neue"/>
              <a:buNone/>
            </a:pPr>
            <a:r>
              <a:rPr lang="en"/>
              <a:t>STOP &amp; JOT</a:t>
            </a:r>
            <a:endParaRPr sz="1000"/>
          </a:p>
        </p:txBody>
      </p:sp>
      <p:sp>
        <p:nvSpPr>
          <p:cNvPr id="1900" name="Shape 1900"/>
          <p:cNvSpPr/>
          <p:nvPr/>
        </p:nvSpPr>
        <p:spPr>
          <a:xfrm>
            <a:off x="446477" y="1338518"/>
            <a:ext cx="7935900" cy="884100"/>
          </a:xfrm>
          <a:prstGeom prst="rect">
            <a:avLst/>
          </a:prstGeom>
          <a:noFill/>
          <a:ln>
            <a:noFill/>
          </a:ln>
        </p:spPr>
        <p:txBody>
          <a:bodyPr anchorCtr="0" anchor="ctr" bIns="34525" lIns="34525" spcFirstLastPara="1" rIns="34525" wrap="square" tIns="34525">
            <a:noAutofit/>
          </a:bodyPr>
          <a:lstStyle/>
          <a:p>
            <a:pPr indent="-349250" lvl="0" marL="457200" marR="0" rtl="0" algn="l">
              <a:lnSpc>
                <a:spcPct val="100000"/>
              </a:lnSpc>
              <a:spcBef>
                <a:spcPts val="0"/>
              </a:spcBef>
              <a:spcAft>
                <a:spcPts val="0"/>
              </a:spcAft>
              <a:buClr>
                <a:srgbClr val="FFFFFF"/>
              </a:buClr>
              <a:buSzPts val="1900"/>
              <a:buFont typeface="Helvetica Neue"/>
              <a:buChar char="❏"/>
            </a:pPr>
            <a:r>
              <a:rPr b="0" i="0" lang="en" sz="1900" u="none" cap="none" strike="noStrike">
                <a:solidFill>
                  <a:srgbClr val="FFFFFF"/>
                </a:solidFill>
                <a:latin typeface="Helvetica Neue"/>
                <a:ea typeface="Helvetica Neue"/>
                <a:cs typeface="Helvetica Neue"/>
                <a:sym typeface="Helvetica Neue"/>
              </a:rPr>
              <a:t>What are the two main things you should have on your LinkedIn?</a:t>
            </a:r>
            <a:endParaRPr sz="1000"/>
          </a:p>
          <a:p>
            <a:pPr indent="0" lvl="0" marL="0" marR="0" rtl="0" algn="l">
              <a:lnSpc>
                <a:spcPct val="100000"/>
              </a:lnSpc>
              <a:spcBef>
                <a:spcPts val="0"/>
              </a:spcBef>
              <a:spcAft>
                <a:spcPts val="0"/>
              </a:spcAft>
              <a:buNone/>
            </a:pPr>
            <a:r>
              <a:t/>
            </a:r>
            <a:endParaRPr b="0" i="0" sz="1900" u="none" cap="none" strike="noStrike">
              <a:solidFill>
                <a:srgbClr val="FFFFFF"/>
              </a:solidFill>
              <a:latin typeface="Helvetica Neue"/>
              <a:ea typeface="Helvetica Neue"/>
              <a:cs typeface="Helvetica Neue"/>
              <a:sym typeface="Helvetica Neue"/>
            </a:endParaRPr>
          </a:p>
          <a:p>
            <a:pPr indent="-349250" lvl="0" marL="457200" marR="0" rtl="0" algn="l">
              <a:lnSpc>
                <a:spcPct val="100000"/>
              </a:lnSpc>
              <a:spcBef>
                <a:spcPts val="0"/>
              </a:spcBef>
              <a:spcAft>
                <a:spcPts val="0"/>
              </a:spcAft>
              <a:buClr>
                <a:srgbClr val="FFFFFF"/>
              </a:buClr>
              <a:buSzPts val="1900"/>
              <a:buFont typeface="Helvetica Neue"/>
              <a:buChar char="❏"/>
            </a:pPr>
            <a:r>
              <a:rPr b="0" i="0" lang="en" sz="1900" u="none" cap="none" strike="noStrike">
                <a:solidFill>
                  <a:srgbClr val="FFFFFF"/>
                </a:solidFill>
                <a:latin typeface="Helvetica Neue"/>
                <a:ea typeface="Helvetica Neue"/>
                <a:cs typeface="Helvetica Neue"/>
                <a:sym typeface="Helvetica Neue"/>
              </a:rPr>
              <a:t>Why are they important?</a:t>
            </a:r>
            <a:endParaRPr sz="10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4" name="Shape 1904"/>
        <p:cNvGrpSpPr/>
        <p:nvPr/>
      </p:nvGrpSpPr>
      <p:grpSpPr>
        <a:xfrm>
          <a:off x="0" y="0"/>
          <a:ext cx="0" cy="0"/>
          <a:chOff x="0" y="0"/>
          <a:chExt cx="0" cy="0"/>
        </a:xfrm>
      </p:grpSpPr>
      <p:sp>
        <p:nvSpPr>
          <p:cNvPr id="1905" name="Shape 1905"/>
          <p:cNvSpPr txBox="1"/>
          <p:nvPr>
            <p:ph idx="4294967295" type="ctrTitle"/>
          </p:nvPr>
        </p:nvSpPr>
        <p:spPr>
          <a:xfrm>
            <a:off x="403228" y="1320041"/>
            <a:ext cx="8273958" cy="1102622"/>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FFFFFF"/>
              </a:buClr>
              <a:buSzPts val="7200"/>
              <a:buFont typeface="Arial"/>
              <a:buNone/>
            </a:pPr>
            <a:r>
              <a:rPr b="1" i="0" lang="en" sz="7200" u="none" cap="none" strike="noStrike">
                <a:solidFill>
                  <a:srgbClr val="FFFFFF"/>
                </a:solidFill>
                <a:latin typeface="Arial"/>
                <a:ea typeface="Arial"/>
                <a:cs typeface="Arial"/>
                <a:sym typeface="Arial"/>
              </a:rPr>
              <a:t>ASSIGNMENTS</a:t>
            </a:r>
            <a:endParaRPr sz="1400"/>
          </a:p>
        </p:txBody>
      </p:sp>
      <p:sp>
        <p:nvSpPr>
          <p:cNvPr id="1906" name="Shape 1906"/>
          <p:cNvSpPr txBox="1"/>
          <p:nvPr>
            <p:ph idx="4294967295" type="subTitle"/>
          </p:nvPr>
        </p:nvSpPr>
        <p:spPr>
          <a:xfrm>
            <a:off x="255894" y="4062620"/>
            <a:ext cx="8508139" cy="596348"/>
          </a:xfrm>
          <a:prstGeom prst="rect">
            <a:avLst/>
          </a:prstGeom>
          <a:noFill/>
          <a:ln>
            <a:noFill/>
          </a:ln>
        </p:spPr>
        <p:txBody>
          <a:bodyPr anchorCtr="0" anchor="t" bIns="32150" lIns="32150" spcFirstLastPara="1" rIns="32150" wrap="square" tIns="32150">
            <a:noAutofit/>
          </a:bodyPr>
          <a:lstStyle/>
          <a:p>
            <a:pPr indent="0" lvl="0" marL="0" marR="0" rtl="0" algn="l">
              <a:lnSpc>
                <a:spcPct val="85070"/>
              </a:lnSpc>
              <a:spcBef>
                <a:spcPts val="0"/>
              </a:spcBef>
              <a:spcAft>
                <a:spcPts val="0"/>
              </a:spcAft>
              <a:buClr>
                <a:srgbClr val="FFFFFF"/>
              </a:buClr>
              <a:buSzPts val="2300"/>
              <a:buFont typeface="Arial"/>
              <a:buNone/>
            </a:pPr>
            <a:br>
              <a:rPr b="0" i="0" lang="en" sz="2300" u="none" cap="none" strike="noStrike">
                <a:solidFill>
                  <a:srgbClr val="FFFFFF"/>
                </a:solidFill>
                <a:latin typeface="Arial"/>
                <a:ea typeface="Arial"/>
                <a:cs typeface="Arial"/>
                <a:sym typeface="Arial"/>
              </a:rPr>
            </a:br>
            <a:endParaRPr sz="14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0" name="Shape 1910"/>
        <p:cNvGrpSpPr/>
        <p:nvPr/>
      </p:nvGrpSpPr>
      <p:grpSpPr>
        <a:xfrm>
          <a:off x="0" y="0"/>
          <a:ext cx="0" cy="0"/>
          <a:chOff x="0" y="0"/>
          <a:chExt cx="0" cy="0"/>
        </a:xfrm>
      </p:grpSpPr>
      <p:sp>
        <p:nvSpPr>
          <p:cNvPr id="1911" name="Shape 1911"/>
          <p:cNvSpPr/>
          <p:nvPr/>
        </p:nvSpPr>
        <p:spPr>
          <a:xfrm>
            <a:off x="366375" y="860700"/>
            <a:ext cx="8355000" cy="4282800"/>
          </a:xfrm>
          <a:prstGeom prst="rect">
            <a:avLst/>
          </a:prstGeom>
          <a:noFill/>
          <a:ln>
            <a:noFill/>
          </a:ln>
        </p:spPr>
        <p:txBody>
          <a:bodyPr anchorCtr="0" anchor="t" bIns="91275" lIns="91275" spcFirstLastPara="1" rIns="91275" wrap="square" tIns="91275">
            <a:noAutofit/>
          </a:bodyPr>
          <a:lstStyle/>
          <a:p>
            <a:pPr indent="0" lvl="0" marL="0" marR="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en" sz="1800">
                <a:solidFill>
                  <a:schemeClr val="dk1"/>
                </a:solidFill>
              </a:rPr>
              <a:t>Week Two:</a:t>
            </a:r>
            <a:endParaRPr b="1" sz="18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 sz="1800">
                <a:solidFill>
                  <a:schemeClr val="dk1"/>
                </a:solidFill>
              </a:rPr>
              <a:t>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What’s my brand worksheet</a:t>
            </a:r>
            <a:endParaRPr sz="1800">
              <a:solidFill>
                <a:schemeClr val="dk1"/>
              </a:solidFill>
            </a:endParaRPr>
          </a:p>
          <a:p>
            <a:pPr indent="45720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   </a:t>
            </a:r>
            <a:r>
              <a:rPr lang="en" sz="1200" u="sng">
                <a:solidFill>
                  <a:schemeClr val="hlink"/>
                </a:solidFill>
                <a:highlight>
                  <a:srgbClr val="FFFFFF"/>
                </a:highlight>
                <a:hlinkClick r:id="rId3"/>
              </a:rPr>
              <a:t>https://goo.gl/forms/s7qDGunivtjm2cub2</a:t>
            </a:r>
            <a:endParaRPr sz="1200">
              <a:solidFill>
                <a:schemeClr val="dk1"/>
              </a:solidFill>
              <a:highlight>
                <a:srgbClr val="FFFFFF"/>
              </a:highlight>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Work on LinkedIn using LinkedIn check sheet</a:t>
            </a:r>
            <a:endParaRPr sz="1800">
              <a:solidFill>
                <a:schemeClr val="dk1"/>
              </a:solidFill>
            </a:endParaRPr>
          </a:p>
          <a:p>
            <a:pPr indent="45720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   </a:t>
            </a:r>
            <a:r>
              <a:rPr lang="en" sz="1200" u="sng">
                <a:solidFill>
                  <a:schemeClr val="hlink"/>
                </a:solidFill>
                <a:hlinkClick r:id="rId4"/>
              </a:rPr>
              <a:t>https://docs.google.com/document/d/1_hUYTTiR-r7IZW6176g7xBtE4EHXDTVPt45qhc1VX8s/edit</a:t>
            </a:r>
            <a:endParaRPr sz="12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Update LinkedIn url to toolkit and provide feedback for three peers</a:t>
            </a:r>
            <a:endParaRPr sz="1800">
              <a:solidFill>
                <a:schemeClr val="dk1"/>
              </a:solidFill>
            </a:endParaRPr>
          </a:p>
          <a:p>
            <a:pPr indent="0" lvl="0" marL="457200" marR="0" rtl="0" algn="l">
              <a:lnSpc>
                <a:spcPct val="100000"/>
              </a:lnSpc>
              <a:spcBef>
                <a:spcPts val="0"/>
              </a:spcBef>
              <a:spcAft>
                <a:spcPts val="0"/>
              </a:spcAft>
              <a:buNone/>
            </a:pPr>
            <a:r>
              <a:rPr lang="en" sz="1200">
                <a:solidFill>
                  <a:schemeClr val="dk1"/>
                </a:solidFill>
                <a:latin typeface="Courier New"/>
                <a:ea typeface="Courier New"/>
                <a:cs typeface="Courier New"/>
                <a:sym typeface="Courier New"/>
              </a:rPr>
              <a:t>O </a:t>
            </a:r>
            <a:r>
              <a:rPr lang="en" sz="1200" u="sng">
                <a:solidFill>
                  <a:schemeClr val="hlink"/>
                </a:solidFill>
                <a:hlinkClick r:id="rId5"/>
              </a:rPr>
              <a:t>docs.google.com/spreadsheets/d/107K74Wyu8mWUFfNqfzW9ezPoKbye6yQ0JrKD00vYR-I/edit?usp=sharing</a:t>
            </a:r>
            <a:endParaRPr sz="12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Identify one meet up to attend while in class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Reach out to one of the alumni you met last week with a personalized greeting and ask to meet or have a one-on-one chat about their experience and any advice they may have</a:t>
            </a:r>
            <a:endParaRPr sz="1800">
              <a:solidFill>
                <a:schemeClr val="dk1"/>
              </a:solidFill>
            </a:endParaRPr>
          </a:p>
        </p:txBody>
      </p:sp>
      <p:sp>
        <p:nvSpPr>
          <p:cNvPr id="1912" name="Shape 1912"/>
          <p:cNvSpPr/>
          <p:nvPr/>
        </p:nvSpPr>
        <p:spPr>
          <a:xfrm>
            <a:off x="455202" y="519600"/>
            <a:ext cx="80229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Helvetica Neue"/>
              <a:buNone/>
            </a:pPr>
            <a:r>
              <a:rPr b="1" i="0" lang="en" sz="2000" u="none" cap="none" strike="noStrike">
                <a:solidFill>
                  <a:srgbClr val="000000"/>
                </a:solidFill>
                <a:latin typeface="Helvetica Neue"/>
                <a:ea typeface="Helvetica Neue"/>
                <a:cs typeface="Helvetica Neue"/>
                <a:sym typeface="Helvetica Neue"/>
              </a:rPr>
              <a:t>OUTCOMES EXPECTATIONS - Due </a:t>
            </a:r>
            <a:r>
              <a:rPr b="1" lang="en" sz="2000">
                <a:latin typeface="Helvetica Neue"/>
                <a:ea typeface="Helvetica Neue"/>
                <a:cs typeface="Helvetica Neue"/>
                <a:sym typeface="Helvetica Neue"/>
              </a:rPr>
              <a:t>April 4th</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pic>
        <p:nvPicPr>
          <p:cNvPr id="1007" name="Shape 1007"/>
          <p:cNvPicPr preferRelativeResize="0"/>
          <p:nvPr/>
        </p:nvPicPr>
        <p:blipFill rotWithShape="1">
          <a:blip r:embed="rId3">
            <a:alphaModFix/>
          </a:blip>
          <a:srcRect b="0" l="0" r="0" t="0"/>
          <a:stretch/>
        </p:blipFill>
        <p:spPr>
          <a:xfrm>
            <a:off x="-114537" y="-185312"/>
            <a:ext cx="9291694" cy="6021733"/>
          </a:xfrm>
          <a:prstGeom prst="rect">
            <a:avLst/>
          </a:prstGeom>
          <a:noFill/>
          <a:ln>
            <a:noFill/>
          </a:ln>
        </p:spPr>
      </p:pic>
      <p:sp>
        <p:nvSpPr>
          <p:cNvPr id="1008" name="Shape 1008"/>
          <p:cNvSpPr txBox="1"/>
          <p:nvPr>
            <p:ph type="title"/>
          </p:nvPr>
        </p:nvSpPr>
        <p:spPr>
          <a:xfrm>
            <a:off x="456006" y="1422612"/>
            <a:ext cx="8232000" cy="1616700"/>
          </a:xfrm>
          <a:prstGeom prst="rect">
            <a:avLst/>
          </a:prstGeom>
          <a:noFill/>
          <a:ln>
            <a:noFill/>
          </a:ln>
        </p:spPr>
        <p:txBody>
          <a:bodyPr anchorCtr="0" anchor="t" bIns="0" lIns="0" spcFirstLastPara="1" rIns="0" wrap="square" tIns="0">
            <a:noAutofit/>
          </a:bodyPr>
          <a:lstStyle/>
          <a:p>
            <a:pPr indent="0" lvl="0" marL="0" marR="0" rtl="0" algn="ctr">
              <a:lnSpc>
                <a:spcPct val="71078"/>
              </a:lnSpc>
              <a:spcBef>
                <a:spcPts val="0"/>
              </a:spcBef>
              <a:spcAft>
                <a:spcPts val="0"/>
              </a:spcAft>
              <a:buClr>
                <a:srgbClr val="FFFFFF"/>
              </a:buClr>
              <a:buSzPts val="4000"/>
              <a:buFont typeface="Arial"/>
              <a:buNone/>
            </a:pPr>
            <a:r>
              <a:t/>
            </a:r>
            <a:endParaRPr b="1" i="0" sz="4000" u="none" cap="none" strike="noStrike">
              <a:solidFill>
                <a:srgbClr val="FFFFFF"/>
              </a:solidFill>
              <a:latin typeface="Arial"/>
              <a:ea typeface="Arial"/>
              <a:cs typeface="Arial"/>
              <a:sym typeface="Arial"/>
            </a:endParaRPr>
          </a:p>
          <a:p>
            <a:pPr indent="0" lvl="0" marL="0" marR="0" rtl="0" algn="ctr">
              <a:lnSpc>
                <a:spcPct val="71078"/>
              </a:lnSpc>
              <a:spcBef>
                <a:spcPts val="0"/>
              </a:spcBef>
              <a:spcAft>
                <a:spcPts val="0"/>
              </a:spcAft>
              <a:buClr>
                <a:srgbClr val="FFFFFF"/>
              </a:buClr>
              <a:buSzPts val="4000"/>
              <a:buFont typeface="Arial"/>
              <a:buNone/>
            </a:pPr>
            <a:r>
              <a:rPr b="1" i="0" lang="en" sz="4000" u="none" cap="none" strike="noStrike">
                <a:solidFill>
                  <a:srgbClr val="FFFFFF"/>
                </a:solidFill>
                <a:latin typeface="Arial"/>
                <a:ea typeface="Arial"/>
                <a:cs typeface="Arial"/>
                <a:sym typeface="Arial"/>
              </a:rPr>
              <a:t>REALITY:</a:t>
            </a:r>
            <a:endParaRPr sz="1400"/>
          </a:p>
          <a:p>
            <a:pPr indent="0" lvl="0" marL="0" marR="0" rtl="0" algn="ctr">
              <a:lnSpc>
                <a:spcPct val="71078"/>
              </a:lnSpc>
              <a:spcBef>
                <a:spcPts val="0"/>
              </a:spcBef>
              <a:spcAft>
                <a:spcPts val="0"/>
              </a:spcAft>
              <a:buClr>
                <a:srgbClr val="FFFFFF"/>
              </a:buClr>
              <a:buSzPts val="4000"/>
              <a:buFont typeface="Arial"/>
              <a:buNone/>
            </a:pPr>
            <a:r>
              <a:rPr b="1" i="0" lang="en" sz="4000" u="none" cap="none" strike="noStrike">
                <a:solidFill>
                  <a:srgbClr val="FFFFFF"/>
                </a:solidFill>
                <a:latin typeface="Arial"/>
                <a:ea typeface="Arial"/>
                <a:cs typeface="Arial"/>
                <a:sym typeface="Arial"/>
              </a:rPr>
              <a:t> </a:t>
            </a:r>
            <a:br>
              <a:rPr b="1" i="0" lang="en" sz="4000" u="none" cap="none" strike="noStrike">
                <a:solidFill>
                  <a:srgbClr val="FFFFFF"/>
                </a:solidFill>
                <a:latin typeface="Arial"/>
                <a:ea typeface="Arial"/>
                <a:cs typeface="Arial"/>
                <a:sym typeface="Arial"/>
              </a:rPr>
            </a:br>
            <a:r>
              <a:rPr b="1" i="0" lang="en" sz="4000" u="none" cap="none" strike="noStrike">
                <a:solidFill>
                  <a:srgbClr val="FFFFFF"/>
                </a:solidFill>
                <a:latin typeface="Arial"/>
                <a:ea typeface="Arial"/>
                <a:cs typeface="Arial"/>
                <a:sym typeface="Arial"/>
              </a:rPr>
              <a:t>YOU ARE ALWAYS NETWORKING</a:t>
            </a:r>
            <a:endParaRPr sz="14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FCAC8"/>
        </a:solidFill>
      </p:bgPr>
    </p:bg>
    <p:spTree>
      <p:nvGrpSpPr>
        <p:cNvPr id="1916" name="Shape 1916"/>
        <p:cNvGrpSpPr/>
        <p:nvPr/>
      </p:nvGrpSpPr>
      <p:grpSpPr>
        <a:xfrm>
          <a:off x="0" y="0"/>
          <a:ext cx="0" cy="0"/>
          <a:chOff x="0" y="0"/>
          <a:chExt cx="0" cy="0"/>
        </a:xfrm>
      </p:grpSpPr>
      <p:sp>
        <p:nvSpPr>
          <p:cNvPr id="1917" name="Shape 1917"/>
          <p:cNvSpPr txBox="1"/>
          <p:nvPr>
            <p:ph type="title"/>
          </p:nvPr>
        </p:nvSpPr>
        <p:spPr>
          <a:xfrm>
            <a:off x="339643" y="1240839"/>
            <a:ext cx="8328237" cy="2523607"/>
          </a:xfrm>
          <a:prstGeom prst="rect">
            <a:avLst/>
          </a:prstGeom>
          <a:noFill/>
          <a:ln>
            <a:noFill/>
          </a:ln>
        </p:spPr>
        <p:txBody>
          <a:bodyPr anchorCtr="0" anchor="t" bIns="32150" lIns="32150" spcFirstLastPara="1" rIns="32150" wrap="square" tIns="32150">
            <a:noAutofit/>
          </a:bodyPr>
          <a:lstStyle/>
          <a:p>
            <a:pPr indent="0" lvl="0" marL="0" marR="0" rtl="0" algn="l">
              <a:lnSpc>
                <a:spcPct val="70000"/>
              </a:lnSpc>
              <a:spcBef>
                <a:spcPts val="0"/>
              </a:spcBef>
              <a:spcAft>
                <a:spcPts val="0"/>
              </a:spcAft>
              <a:buClr>
                <a:srgbClr val="FFFFFF"/>
              </a:buClr>
              <a:buSzPts val="7500"/>
              <a:buFont typeface="Arial"/>
              <a:buNone/>
            </a:pPr>
            <a:r>
              <a:rPr b="1" i="0" lang="en" sz="7500" u="none" cap="none" strike="noStrike">
                <a:solidFill>
                  <a:srgbClr val="FFFFFF"/>
                </a:solidFill>
                <a:latin typeface="Arial"/>
                <a:ea typeface="Arial"/>
                <a:cs typeface="Arial"/>
                <a:sym typeface="Arial"/>
              </a:rPr>
              <a:t>FINAL THOUGHTS</a:t>
            </a:r>
            <a:br>
              <a:rPr b="1" i="0" lang="en" sz="7500" u="none" cap="none" strike="noStrike">
                <a:solidFill>
                  <a:srgbClr val="FFFFFF"/>
                </a:solidFill>
                <a:latin typeface="Arial"/>
                <a:ea typeface="Arial"/>
                <a:cs typeface="Arial"/>
                <a:sym typeface="Arial"/>
              </a:rPr>
            </a:br>
            <a:endParaRPr sz="1400"/>
          </a:p>
        </p:txBody>
      </p:sp>
      <p:sp>
        <p:nvSpPr>
          <p:cNvPr id="1918" name="Shape 1918"/>
          <p:cNvSpPr/>
          <p:nvPr/>
        </p:nvSpPr>
        <p:spPr>
          <a:xfrm>
            <a:off x="358024" y="484533"/>
            <a:ext cx="6965012" cy="511865"/>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FFFFFF"/>
              </a:buClr>
              <a:buSzPts val="2700"/>
              <a:buFont typeface="Helvetica Neue"/>
              <a:buNone/>
            </a:pPr>
            <a:r>
              <a:rPr b="1" i="0" lang="en" sz="2700" u="none" cap="none" strike="noStrike">
                <a:solidFill>
                  <a:srgbClr val="FFFFFF"/>
                </a:solidFill>
                <a:latin typeface="Helvetica Neue"/>
                <a:ea typeface="Helvetica Neue"/>
                <a:cs typeface="Helvetica Neue"/>
                <a:sym typeface="Helvetica Neue"/>
              </a:rPr>
              <a:t>GA OUTCOMES</a:t>
            </a:r>
            <a:endParaRPr sz="14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2" name="Shape 1922"/>
        <p:cNvGrpSpPr/>
        <p:nvPr/>
      </p:nvGrpSpPr>
      <p:grpSpPr>
        <a:xfrm>
          <a:off x="0" y="0"/>
          <a:ext cx="0" cy="0"/>
          <a:chOff x="0" y="0"/>
          <a:chExt cx="0" cy="0"/>
        </a:xfrm>
      </p:grpSpPr>
      <p:sp>
        <p:nvSpPr>
          <p:cNvPr id="1923" name="Shape 1923"/>
          <p:cNvSpPr/>
          <p:nvPr/>
        </p:nvSpPr>
        <p:spPr>
          <a:xfrm>
            <a:off x="358024" y="484533"/>
            <a:ext cx="6965012" cy="511865"/>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i="0" lang="en" sz="2700" u="none" cap="none" strike="noStrike">
                <a:solidFill>
                  <a:srgbClr val="000000"/>
                </a:solidFill>
                <a:latin typeface="Helvetica Neue"/>
                <a:ea typeface="Helvetica Neue"/>
                <a:cs typeface="Helvetica Neue"/>
                <a:sym typeface="Helvetica Neue"/>
              </a:rPr>
              <a:t>IMPOSTER SYNDROME</a:t>
            </a:r>
            <a:endParaRPr sz="1400"/>
          </a:p>
        </p:txBody>
      </p:sp>
      <p:pic>
        <p:nvPicPr>
          <p:cNvPr id="1924" name="Shape 1924"/>
          <p:cNvPicPr preferRelativeResize="0"/>
          <p:nvPr/>
        </p:nvPicPr>
        <p:blipFill rotWithShape="1">
          <a:blip r:embed="rId3">
            <a:alphaModFix/>
          </a:blip>
          <a:srcRect b="0" l="0" r="0" t="0"/>
          <a:stretch/>
        </p:blipFill>
        <p:spPr>
          <a:xfrm>
            <a:off x="1249993" y="1062725"/>
            <a:ext cx="6644013" cy="34331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Shape 1013"/>
          <p:cNvSpPr txBox="1"/>
          <p:nvPr>
            <p:ph idx="2" type="body"/>
          </p:nvPr>
        </p:nvSpPr>
        <p:spPr>
          <a:xfrm>
            <a:off x="312149" y="1038227"/>
            <a:ext cx="8519700" cy="2900700"/>
          </a:xfrm>
          <a:prstGeom prst="rect">
            <a:avLst/>
          </a:prstGeom>
          <a:noFill/>
          <a:ln>
            <a:noFill/>
          </a:ln>
        </p:spPr>
        <p:txBody>
          <a:bodyPr anchorCtr="0" anchor="t" bIns="0" lIns="0" spcFirstLastPara="1" rIns="0" wrap="square" tIns="0">
            <a:noAutofit/>
          </a:bodyPr>
          <a:lstStyle/>
          <a:p>
            <a:pPr indent="0" lvl="0" marL="0" marR="0" rtl="0" algn="l">
              <a:lnSpc>
                <a:spcPct val="88372"/>
              </a:lnSpc>
              <a:spcBef>
                <a:spcPts val="0"/>
              </a:spcBef>
              <a:spcAft>
                <a:spcPts val="0"/>
              </a:spcAft>
              <a:buClr>
                <a:srgbClr val="FFFFFF"/>
              </a:buClr>
              <a:buSzPts val="8400"/>
              <a:buFont typeface="Arial"/>
              <a:buNone/>
            </a:pPr>
            <a:r>
              <a:rPr b="1" i="0" lang="en" sz="8400" u="none" cap="none" strike="noStrike">
                <a:solidFill>
                  <a:srgbClr val="FFFFFF"/>
                </a:solidFill>
                <a:latin typeface="Helvetica Neue"/>
                <a:ea typeface="Helvetica Neue"/>
                <a:cs typeface="Helvetica Neue"/>
                <a:sym typeface="Helvetica Neue"/>
              </a:rPr>
              <a:t>HOW DO YOU TALK TO STRANGERS?</a:t>
            </a:r>
            <a:endParaRPr sz="1400"/>
          </a:p>
        </p:txBody>
      </p:sp>
      <p:sp>
        <p:nvSpPr>
          <p:cNvPr id="1014" name="Shape 1014"/>
          <p:cNvSpPr/>
          <p:nvPr/>
        </p:nvSpPr>
        <p:spPr>
          <a:xfrm>
            <a:off x="364505" y="485325"/>
            <a:ext cx="69624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BUILDING YOUR NETWORK</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Shape 1019"/>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0"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TALKING TO STRANGERS</a:t>
            </a:r>
            <a:endParaRPr sz="1400"/>
          </a:p>
        </p:txBody>
      </p:sp>
      <p:sp>
        <p:nvSpPr>
          <p:cNvPr id="1020" name="Shape 1020"/>
          <p:cNvSpPr/>
          <p:nvPr/>
        </p:nvSpPr>
        <p:spPr>
          <a:xfrm>
            <a:off x="442025" y="1087450"/>
            <a:ext cx="8424000" cy="3675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800"/>
              <a:buFont typeface="Helvetica Neue"/>
              <a:buNone/>
            </a:pPr>
            <a:r>
              <a:rPr b="1" i="0" lang="en" sz="1800" u="none" cap="none" strike="noStrike">
                <a:solidFill>
                  <a:srgbClr val="000000"/>
                </a:solidFill>
                <a:latin typeface="Helvetica Neue"/>
                <a:ea typeface="Helvetica Neue"/>
                <a:cs typeface="Helvetica Neue"/>
                <a:sym typeface="Helvetica Neue"/>
              </a:rPr>
              <a:t>Fact: People love to talk about themselves and what they're passionate about. </a:t>
            </a:r>
            <a:r>
              <a:rPr b="0" i="0" lang="en" sz="1800" u="none" cap="none" strike="noStrike">
                <a:solidFill>
                  <a:srgbClr val="000000"/>
                </a:solidFill>
                <a:latin typeface="Helvetica Neue"/>
                <a:ea typeface="Helvetica Neue"/>
                <a:cs typeface="Helvetica Neue"/>
                <a:sym typeface="Helvetica Neue"/>
              </a:rPr>
              <a:t>Frame your questions around a general interest in them.</a:t>
            </a:r>
            <a:endParaRPr sz="1400"/>
          </a:p>
          <a:p>
            <a:pPr indent="0" lvl="0" marL="0" marR="0" rtl="0" algn="l">
              <a:lnSpc>
                <a:spcPct val="90000"/>
              </a:lnSpc>
              <a:spcBef>
                <a:spcPts val="700"/>
              </a:spcBef>
              <a:spcAft>
                <a:spcPts val="0"/>
              </a:spcAft>
              <a:buClr>
                <a:srgbClr val="000000"/>
              </a:buClr>
              <a:buSzPts val="1800"/>
              <a:buFont typeface="Helvetica Neue"/>
              <a:buChar char="•"/>
            </a:pPr>
            <a:r>
              <a:rPr lang="en" sz="1800">
                <a:latin typeface="Helvetica Neue"/>
                <a:ea typeface="Helvetica Neue"/>
                <a:cs typeface="Helvetica Neue"/>
                <a:sym typeface="Helvetica Neue"/>
              </a:rPr>
              <a:t> What do you do?</a:t>
            </a:r>
            <a:endParaRPr sz="1800">
              <a:latin typeface="Helvetica Neue"/>
              <a:ea typeface="Helvetica Neue"/>
              <a:cs typeface="Helvetica Neue"/>
              <a:sym typeface="Helvetica Neue"/>
            </a:endParaRPr>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How did you get started doing that?</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What kinds of languages/environments do you work with?</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Do you like it?</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What do you WANT to be doing?</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Learn anything cool recently?</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Deal with anything lately you think is a waste of time?</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Got any advice for someone new to _________ ? </a:t>
            </a:r>
            <a:endParaRPr b="0" i="0" sz="1800" u="none" cap="none" strike="noStrike">
              <a:solidFill>
                <a:srgbClr val="000000"/>
              </a:solidFill>
              <a:latin typeface="Helvetica Neue"/>
              <a:ea typeface="Helvetica Neue"/>
              <a:cs typeface="Helvetica Neue"/>
              <a:sym typeface="Helvetica Neue"/>
            </a:endParaRPr>
          </a:p>
          <a:p>
            <a:pPr indent="-342900" lvl="1" marL="91440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(could be the industry, a language, a program, etc.)</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0" st="0"/>
                                            </p:txEl>
                                          </p:spTgt>
                                        </p:tgtEl>
                                        <p:attrNameLst>
                                          <p:attrName>style.visibility</p:attrName>
                                        </p:attrNameLst>
                                      </p:cBhvr>
                                      <p:to>
                                        <p:strVal val="visible"/>
                                      </p:to>
                                    </p:set>
                                    <p:animEffect filter="fade" transition="in">
                                      <p:cBhvr>
                                        <p:cTn dur="1000"/>
                                        <p:tgtEl>
                                          <p:spTgt spid="10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1" st="1"/>
                                            </p:txEl>
                                          </p:spTgt>
                                        </p:tgtEl>
                                        <p:attrNameLst>
                                          <p:attrName>style.visibility</p:attrName>
                                        </p:attrNameLst>
                                      </p:cBhvr>
                                      <p:to>
                                        <p:strVal val="visible"/>
                                      </p:to>
                                    </p:set>
                                    <p:animEffect filter="fade" transition="in">
                                      <p:cBhvr>
                                        <p:cTn dur="1000"/>
                                        <p:tgtEl>
                                          <p:spTgt spid="10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2" st="2"/>
                                            </p:txEl>
                                          </p:spTgt>
                                        </p:tgtEl>
                                        <p:attrNameLst>
                                          <p:attrName>style.visibility</p:attrName>
                                        </p:attrNameLst>
                                      </p:cBhvr>
                                      <p:to>
                                        <p:strVal val="visible"/>
                                      </p:to>
                                    </p:set>
                                    <p:animEffect filter="fade" transition="in">
                                      <p:cBhvr>
                                        <p:cTn dur="1000"/>
                                        <p:tgtEl>
                                          <p:spTgt spid="10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3" st="3"/>
                                            </p:txEl>
                                          </p:spTgt>
                                        </p:tgtEl>
                                        <p:attrNameLst>
                                          <p:attrName>style.visibility</p:attrName>
                                        </p:attrNameLst>
                                      </p:cBhvr>
                                      <p:to>
                                        <p:strVal val="visible"/>
                                      </p:to>
                                    </p:set>
                                    <p:animEffect filter="fade" transition="in">
                                      <p:cBhvr>
                                        <p:cTn dur="1000"/>
                                        <p:tgtEl>
                                          <p:spTgt spid="10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4" st="4"/>
                                            </p:txEl>
                                          </p:spTgt>
                                        </p:tgtEl>
                                        <p:attrNameLst>
                                          <p:attrName>style.visibility</p:attrName>
                                        </p:attrNameLst>
                                      </p:cBhvr>
                                      <p:to>
                                        <p:strVal val="visible"/>
                                      </p:to>
                                    </p:set>
                                    <p:animEffect filter="fade" transition="in">
                                      <p:cBhvr>
                                        <p:cTn dur="1000"/>
                                        <p:tgtEl>
                                          <p:spTgt spid="10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5" st="5"/>
                                            </p:txEl>
                                          </p:spTgt>
                                        </p:tgtEl>
                                        <p:attrNameLst>
                                          <p:attrName>style.visibility</p:attrName>
                                        </p:attrNameLst>
                                      </p:cBhvr>
                                      <p:to>
                                        <p:strVal val="visible"/>
                                      </p:to>
                                    </p:set>
                                    <p:animEffect filter="fade" transition="in">
                                      <p:cBhvr>
                                        <p:cTn dur="1000"/>
                                        <p:tgtEl>
                                          <p:spTgt spid="10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6" st="6"/>
                                            </p:txEl>
                                          </p:spTgt>
                                        </p:tgtEl>
                                        <p:attrNameLst>
                                          <p:attrName>style.visibility</p:attrName>
                                        </p:attrNameLst>
                                      </p:cBhvr>
                                      <p:to>
                                        <p:strVal val="visible"/>
                                      </p:to>
                                    </p:set>
                                    <p:animEffect filter="fade" transition="in">
                                      <p:cBhvr>
                                        <p:cTn dur="1000"/>
                                        <p:tgtEl>
                                          <p:spTgt spid="10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7" st="7"/>
                                            </p:txEl>
                                          </p:spTgt>
                                        </p:tgtEl>
                                        <p:attrNameLst>
                                          <p:attrName>style.visibility</p:attrName>
                                        </p:attrNameLst>
                                      </p:cBhvr>
                                      <p:to>
                                        <p:strVal val="visible"/>
                                      </p:to>
                                    </p:set>
                                    <p:animEffect filter="fade" transition="in">
                                      <p:cBhvr>
                                        <p:cTn dur="1000"/>
                                        <p:tgtEl>
                                          <p:spTgt spid="10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8" st="8"/>
                                            </p:txEl>
                                          </p:spTgt>
                                        </p:tgtEl>
                                        <p:attrNameLst>
                                          <p:attrName>style.visibility</p:attrName>
                                        </p:attrNameLst>
                                      </p:cBhvr>
                                      <p:to>
                                        <p:strVal val="visible"/>
                                      </p:to>
                                    </p:set>
                                    <p:animEffect filter="fade" transition="in">
                                      <p:cBhvr>
                                        <p:cTn dur="1000"/>
                                        <p:tgtEl>
                                          <p:spTgt spid="10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xEl>
                                              <p:pRg end="9" st="9"/>
                                            </p:txEl>
                                          </p:spTgt>
                                        </p:tgtEl>
                                        <p:attrNameLst>
                                          <p:attrName>style.visibility</p:attrName>
                                        </p:attrNameLst>
                                      </p:cBhvr>
                                      <p:to>
                                        <p:strVal val="visible"/>
                                      </p:to>
                                    </p:set>
                                    <p:animEffect filter="fade" transition="in">
                                      <p:cBhvr>
                                        <p:cTn dur="1000"/>
                                        <p:tgtEl>
                                          <p:spTgt spid="102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cxnSp>
        <p:nvCxnSpPr>
          <p:cNvPr id="1025" name="Shape 1025"/>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26" name="Shape 1026"/>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27" name="Shape 1027"/>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WHAT TO HIGHLIGHT</a:t>
            </a:r>
            <a:endParaRPr sz="1000"/>
          </a:p>
        </p:txBody>
      </p:sp>
      <p:sp>
        <p:nvSpPr>
          <p:cNvPr id="1028" name="Shape 1028"/>
          <p:cNvSpPr/>
          <p:nvPr/>
        </p:nvSpPr>
        <p:spPr>
          <a:xfrm>
            <a:off x="419695" y="1136191"/>
            <a:ext cx="8215200" cy="176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Your work ethic </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Agility: You work on projects in 1 week sprints</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You are a quick learner and are extremely teachable</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You have worked on X Projects and know </a:t>
            </a:r>
            <a:r>
              <a:rPr lang="en" sz="1900">
                <a:latin typeface="Helvetica Neue"/>
                <a:ea typeface="Helvetica Neue"/>
                <a:cs typeface="Helvetica Neue"/>
                <a:sym typeface="Helvetica Neue"/>
              </a:rPr>
              <a:t>X skill</a:t>
            </a:r>
            <a:r>
              <a:rPr b="0" i="0" lang="en" sz="1900" u="none" cap="none" strike="noStrike">
                <a:solidFill>
                  <a:srgbClr val="000000"/>
                </a:solidFill>
                <a:latin typeface="Helvetica Neue"/>
                <a:ea typeface="Helvetica Neue"/>
                <a:cs typeface="Helvetica Neue"/>
                <a:sym typeface="Helvetica Neue"/>
              </a:rPr>
              <a:t>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xEl>
                                              <p:pRg end="0" st="0"/>
                                            </p:txEl>
                                          </p:spTgt>
                                        </p:tgtEl>
                                        <p:attrNameLst>
                                          <p:attrName>style.visibility</p:attrName>
                                        </p:attrNameLst>
                                      </p:cBhvr>
                                      <p:to>
                                        <p:strVal val="visible"/>
                                      </p:to>
                                    </p:set>
                                    <p:animEffect filter="fade" transition="in">
                                      <p:cBhvr>
                                        <p:cTn dur="1000"/>
                                        <p:tgtEl>
                                          <p:spTgt spid="10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xEl>
                                              <p:pRg end="1" st="1"/>
                                            </p:txEl>
                                          </p:spTgt>
                                        </p:tgtEl>
                                        <p:attrNameLst>
                                          <p:attrName>style.visibility</p:attrName>
                                        </p:attrNameLst>
                                      </p:cBhvr>
                                      <p:to>
                                        <p:strVal val="visible"/>
                                      </p:to>
                                    </p:set>
                                    <p:animEffect filter="fade" transition="in">
                                      <p:cBhvr>
                                        <p:cTn dur="1000"/>
                                        <p:tgtEl>
                                          <p:spTgt spid="10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xEl>
                                              <p:pRg end="2" st="2"/>
                                            </p:txEl>
                                          </p:spTgt>
                                        </p:tgtEl>
                                        <p:attrNameLst>
                                          <p:attrName>style.visibility</p:attrName>
                                        </p:attrNameLst>
                                      </p:cBhvr>
                                      <p:to>
                                        <p:strVal val="visible"/>
                                      </p:to>
                                    </p:set>
                                    <p:animEffect filter="fade" transition="in">
                                      <p:cBhvr>
                                        <p:cTn dur="1000"/>
                                        <p:tgtEl>
                                          <p:spTgt spid="10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xEl>
                                              <p:pRg end="3" st="3"/>
                                            </p:txEl>
                                          </p:spTgt>
                                        </p:tgtEl>
                                        <p:attrNameLst>
                                          <p:attrName>style.visibility</p:attrName>
                                        </p:attrNameLst>
                                      </p:cBhvr>
                                      <p:to>
                                        <p:strVal val="visible"/>
                                      </p:to>
                                    </p:set>
                                    <p:animEffect filter="fade" transition="in">
                                      <p:cBhvr>
                                        <p:cTn dur="1000"/>
                                        <p:tgtEl>
                                          <p:spTgt spid="10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xEl>
                                              <p:pRg end="4" st="4"/>
                                            </p:txEl>
                                          </p:spTgt>
                                        </p:tgtEl>
                                        <p:attrNameLst>
                                          <p:attrName>style.visibility</p:attrName>
                                        </p:attrNameLst>
                                      </p:cBhvr>
                                      <p:to>
                                        <p:strVal val="visible"/>
                                      </p:to>
                                    </p:set>
                                    <p:animEffect filter="fade" transition="in">
                                      <p:cBhvr>
                                        <p:cTn dur="1000"/>
                                        <p:tgtEl>
                                          <p:spTgt spid="10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Shape 1033"/>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0"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TALKING TO STRANGERS</a:t>
            </a:r>
            <a:endParaRPr sz="1400"/>
          </a:p>
        </p:txBody>
      </p:sp>
      <p:sp>
        <p:nvSpPr>
          <p:cNvPr id="1034" name="Shape 1034"/>
          <p:cNvSpPr/>
          <p:nvPr/>
        </p:nvSpPr>
        <p:spPr>
          <a:xfrm>
            <a:off x="442025" y="1087450"/>
            <a:ext cx="7480500" cy="3993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800"/>
              <a:buFont typeface="Helvetica Neue"/>
              <a:buNone/>
            </a:pPr>
            <a:r>
              <a:rPr b="1" lang="en" sz="1800">
                <a:latin typeface="Helvetica Neue"/>
                <a:ea typeface="Helvetica Neue"/>
                <a:cs typeface="Helvetica Neue"/>
                <a:sym typeface="Helvetica Neue"/>
              </a:rPr>
              <a:t>More subtle ways </a:t>
            </a:r>
            <a:r>
              <a:rPr b="1" i="0" lang="en" sz="1800" u="none" cap="none" strike="noStrike">
                <a:solidFill>
                  <a:srgbClr val="000000"/>
                </a:solidFill>
                <a:latin typeface="Helvetica Neue"/>
                <a:ea typeface="Helvetica Neue"/>
                <a:cs typeface="Helvetica Neue"/>
                <a:sym typeface="Helvetica Neue"/>
              </a:rPr>
              <a:t>to network:</a:t>
            </a:r>
            <a:br>
              <a:rPr b="1" i="0" lang="en" sz="1800" u="none" cap="none" strike="noStrike">
                <a:solidFill>
                  <a:srgbClr val="000000"/>
                </a:solidFill>
                <a:latin typeface="Helvetica Neue"/>
                <a:ea typeface="Helvetica Neue"/>
                <a:cs typeface="Helvetica Neue"/>
                <a:sym typeface="Helvetica Neue"/>
              </a:rPr>
            </a:b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700"/>
              </a:spcBef>
              <a:spcAft>
                <a:spcPts val="0"/>
              </a:spcAft>
              <a:buNone/>
            </a:pPr>
            <a:r>
              <a:rPr b="0" i="0" lang="en" sz="1600" u="none" cap="none" strike="noStrike">
                <a:solidFill>
                  <a:srgbClr val="000000"/>
                </a:solidFill>
                <a:latin typeface="Helvetica Neue"/>
                <a:ea typeface="Helvetica Neue"/>
                <a:cs typeface="Helvetica Neue"/>
                <a:sym typeface="Helvetica Neue"/>
              </a:rPr>
              <a:t>“I cannot stop eating these cookies - have you tried them?!”</a:t>
            </a:r>
            <a:br>
              <a:rPr b="0" i="0" lang="en" sz="1600" u="none" cap="none" strike="noStrike">
                <a:solidFill>
                  <a:srgbClr val="000000"/>
                </a:solidFill>
                <a:latin typeface="Helvetica Neue"/>
                <a:ea typeface="Helvetica Neue"/>
                <a:cs typeface="Helvetica Neue"/>
                <a:sym typeface="Helvetica Neue"/>
              </a:rPr>
            </a:br>
            <a:endParaRPr sz="1600"/>
          </a:p>
          <a:p>
            <a:pPr indent="0" lvl="0" marL="0" marR="0" rtl="0" algn="l">
              <a:lnSpc>
                <a:spcPct val="90000"/>
              </a:lnSpc>
              <a:spcBef>
                <a:spcPts val="700"/>
              </a:spcBef>
              <a:spcAft>
                <a:spcPts val="0"/>
              </a:spcAft>
              <a:buNone/>
            </a:pPr>
            <a:r>
              <a:rPr b="0" i="0" lang="en" sz="1600" u="none" cap="none" strike="noStrike">
                <a:solidFill>
                  <a:srgbClr val="000000"/>
                </a:solidFill>
                <a:latin typeface="Helvetica Neue"/>
                <a:ea typeface="Helvetica Neue"/>
                <a:cs typeface="Helvetica Neue"/>
                <a:sym typeface="Helvetica Neue"/>
              </a:rPr>
              <a:t>“OMG. I can’t believe how underdressed I am for this.”</a:t>
            </a:r>
            <a:br>
              <a:rPr b="0" i="0" lang="en" sz="1600" u="none" cap="none" strike="noStrike">
                <a:solidFill>
                  <a:srgbClr val="000000"/>
                </a:solidFill>
                <a:latin typeface="Helvetica Neue"/>
                <a:ea typeface="Helvetica Neue"/>
                <a:cs typeface="Helvetica Neue"/>
                <a:sym typeface="Helvetica Neue"/>
              </a:rPr>
            </a:br>
            <a:endParaRPr sz="1600"/>
          </a:p>
          <a:p>
            <a:pPr indent="0" lvl="0" marL="0" marR="0" rtl="0" algn="l">
              <a:lnSpc>
                <a:spcPct val="90000"/>
              </a:lnSpc>
              <a:spcBef>
                <a:spcPts val="700"/>
              </a:spcBef>
              <a:spcAft>
                <a:spcPts val="0"/>
              </a:spcAft>
              <a:buNone/>
            </a:pPr>
            <a:r>
              <a:rPr b="0" i="0" lang="en" sz="1600" u="none" cap="none" strike="noStrike">
                <a:solidFill>
                  <a:srgbClr val="000000"/>
                </a:solidFill>
                <a:latin typeface="Helvetica Neue"/>
                <a:ea typeface="Helvetica Neue"/>
                <a:cs typeface="Helvetica Neue"/>
                <a:sym typeface="Helvetica Neue"/>
              </a:rPr>
              <a:t>“So, on a scale of 1 to </a:t>
            </a:r>
            <a:r>
              <a:rPr lang="en" sz="1600">
                <a:latin typeface="Helvetica Neue"/>
                <a:ea typeface="Helvetica Neue"/>
                <a:cs typeface="Helvetica Neue"/>
                <a:sym typeface="Helvetica Neue"/>
              </a:rPr>
              <a:t>u</a:t>
            </a:r>
            <a:r>
              <a:rPr b="0" i="0" lang="en" sz="1600" u="none" cap="none" strike="noStrike">
                <a:solidFill>
                  <a:srgbClr val="000000"/>
                </a:solidFill>
                <a:latin typeface="Helvetica Neue"/>
                <a:ea typeface="Helvetica Neue"/>
                <a:cs typeface="Helvetica Neue"/>
                <a:sym typeface="Helvetica Neue"/>
              </a:rPr>
              <a:t>ndrinkable, how terrible is the </a:t>
            </a:r>
            <a:r>
              <a:rPr lang="en" sz="1600">
                <a:latin typeface="Helvetica Neue"/>
                <a:ea typeface="Helvetica Neue"/>
                <a:cs typeface="Helvetica Neue"/>
                <a:sym typeface="Helvetica Neue"/>
              </a:rPr>
              <a:t>Chardonnay</a:t>
            </a:r>
            <a:r>
              <a:rPr b="0" i="0" lang="en" sz="1600" u="none" cap="none" strike="noStrike">
                <a:solidFill>
                  <a:srgbClr val="000000"/>
                </a:solidFill>
                <a:latin typeface="Helvetica Neue"/>
                <a:ea typeface="Helvetica Neue"/>
                <a:cs typeface="Helvetica Neue"/>
                <a:sym typeface="Helvetica Neue"/>
              </a:rPr>
              <a:t>?”</a:t>
            </a:r>
            <a:endParaRPr sz="1600"/>
          </a:p>
          <a:p>
            <a:pPr indent="0" lvl="0" marL="0" marR="0" rtl="0" algn="l">
              <a:lnSpc>
                <a:spcPct val="90000"/>
              </a:lnSpc>
              <a:spcBef>
                <a:spcPts val="700"/>
              </a:spcBef>
              <a:spcAft>
                <a:spcPts val="0"/>
              </a:spcAft>
              <a:buClr>
                <a:srgbClr val="000000"/>
              </a:buClr>
              <a:buSzPts val="1800"/>
              <a:buFont typeface="Helvetica Neue"/>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700"/>
              </a:spcBef>
              <a:spcAft>
                <a:spcPts val="0"/>
              </a:spcAft>
              <a:buNone/>
            </a:pPr>
            <a:r>
              <a:rPr b="0" i="0" lang="en" sz="1600" u="none" cap="none" strike="noStrike">
                <a:solidFill>
                  <a:srgbClr val="000000"/>
                </a:solidFill>
                <a:latin typeface="Helvetica Neue"/>
                <a:ea typeface="Helvetica Neue"/>
                <a:cs typeface="Helvetica Neue"/>
                <a:sym typeface="Helvetica Neue"/>
              </a:rPr>
              <a:t>“I’ll be honest, the only person I know here is the bartender, and I just met him two minutes ago . . . Do you mind if I introduce myself?”</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xEl>
                                              <p:pRg end="0" st="0"/>
                                            </p:txEl>
                                          </p:spTgt>
                                        </p:tgtEl>
                                        <p:attrNameLst>
                                          <p:attrName>style.visibility</p:attrName>
                                        </p:attrNameLst>
                                      </p:cBhvr>
                                      <p:to>
                                        <p:strVal val="visible"/>
                                      </p:to>
                                    </p:set>
                                    <p:animEffect filter="fade" transition="in">
                                      <p:cBhvr>
                                        <p:cTn dur="1000"/>
                                        <p:tgtEl>
                                          <p:spTgt spid="10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xEl>
                                              <p:pRg end="1" st="1"/>
                                            </p:txEl>
                                          </p:spTgt>
                                        </p:tgtEl>
                                        <p:attrNameLst>
                                          <p:attrName>style.visibility</p:attrName>
                                        </p:attrNameLst>
                                      </p:cBhvr>
                                      <p:to>
                                        <p:strVal val="visible"/>
                                      </p:to>
                                    </p:set>
                                    <p:animEffect filter="fade" transition="in">
                                      <p:cBhvr>
                                        <p:cTn dur="1000"/>
                                        <p:tgtEl>
                                          <p:spTgt spid="10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xEl>
                                              <p:pRg end="2" st="2"/>
                                            </p:txEl>
                                          </p:spTgt>
                                        </p:tgtEl>
                                        <p:attrNameLst>
                                          <p:attrName>style.visibility</p:attrName>
                                        </p:attrNameLst>
                                      </p:cBhvr>
                                      <p:to>
                                        <p:strVal val="visible"/>
                                      </p:to>
                                    </p:set>
                                    <p:animEffect filter="fade" transition="in">
                                      <p:cBhvr>
                                        <p:cTn dur="1000"/>
                                        <p:tgtEl>
                                          <p:spTgt spid="10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xEl>
                                              <p:pRg end="3" st="3"/>
                                            </p:txEl>
                                          </p:spTgt>
                                        </p:tgtEl>
                                        <p:attrNameLst>
                                          <p:attrName>style.visibility</p:attrName>
                                        </p:attrNameLst>
                                      </p:cBhvr>
                                      <p:to>
                                        <p:strVal val="visible"/>
                                      </p:to>
                                    </p:set>
                                    <p:animEffect filter="fade" transition="in">
                                      <p:cBhvr>
                                        <p:cTn dur="1000"/>
                                        <p:tgtEl>
                                          <p:spTgt spid="10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xEl>
                                              <p:pRg end="4" st="4"/>
                                            </p:txEl>
                                          </p:spTgt>
                                        </p:tgtEl>
                                        <p:attrNameLst>
                                          <p:attrName>style.visibility</p:attrName>
                                        </p:attrNameLst>
                                      </p:cBhvr>
                                      <p:to>
                                        <p:strVal val="visible"/>
                                      </p:to>
                                    </p:set>
                                    <p:animEffect filter="fade" transition="in">
                                      <p:cBhvr>
                                        <p:cTn dur="1000"/>
                                        <p:tgtEl>
                                          <p:spTgt spid="10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xEl>
                                              <p:pRg end="5" st="5"/>
                                            </p:txEl>
                                          </p:spTgt>
                                        </p:tgtEl>
                                        <p:attrNameLst>
                                          <p:attrName>style.visibility</p:attrName>
                                        </p:attrNameLst>
                                      </p:cBhvr>
                                      <p:to>
                                        <p:strVal val="visible"/>
                                      </p:to>
                                    </p:set>
                                    <p:animEffect filter="fade" transition="in">
                                      <p:cBhvr>
                                        <p:cTn dur="1000"/>
                                        <p:tgtEl>
                                          <p:spTgt spid="103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cxnSp>
        <p:nvCxnSpPr>
          <p:cNvPr id="1039" name="Shape 1039"/>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40" name="Shape 1040"/>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41" name="Shape 1041"/>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TIPS</a:t>
            </a:r>
            <a:endParaRPr sz="1000"/>
          </a:p>
        </p:txBody>
      </p:sp>
      <p:sp>
        <p:nvSpPr>
          <p:cNvPr id="1042" name="Shape 1042"/>
          <p:cNvSpPr/>
          <p:nvPr/>
        </p:nvSpPr>
        <p:spPr>
          <a:xfrm>
            <a:off x="425102" y="1108685"/>
            <a:ext cx="4339500" cy="17199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Be yourself and have fun</a:t>
            </a:r>
            <a:endParaRPr sz="1000"/>
          </a:p>
          <a:p>
            <a:pPr indent="0" lvl="0" marL="0" marR="0" rtl="0" algn="l">
              <a:lnSpc>
                <a:spcPct val="100000"/>
              </a:lnSpc>
              <a:spcBef>
                <a:spcPts val="20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Bring a friend/ colleague</a:t>
            </a:r>
            <a:endParaRPr sz="1000"/>
          </a:p>
          <a:p>
            <a:pPr indent="0" lvl="0" marL="0" marR="0" rtl="0" algn="l">
              <a:lnSpc>
                <a:spcPct val="100000"/>
              </a:lnSpc>
              <a:spcBef>
                <a:spcPts val="20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Make it a game</a:t>
            </a:r>
            <a:endParaRPr sz="1000"/>
          </a:p>
          <a:p>
            <a:pPr indent="0" lvl="0" marL="0" marR="0" rtl="0" algn="l">
              <a:lnSpc>
                <a:spcPct val="100000"/>
              </a:lnSpc>
              <a:spcBef>
                <a:spcPts val="20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End the conversation pleasantly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Shape 1047"/>
          <p:cNvSpPr txBox="1"/>
          <p:nvPr>
            <p:ph idx="1" type="body"/>
          </p:nvPr>
        </p:nvSpPr>
        <p:spPr>
          <a:xfrm>
            <a:off x="445119" y="1677568"/>
            <a:ext cx="8221200" cy="2934000"/>
          </a:xfrm>
          <a:prstGeom prst="rect">
            <a:avLst/>
          </a:prstGeom>
          <a:noFill/>
          <a:ln>
            <a:noFill/>
          </a:ln>
        </p:spPr>
        <p:txBody>
          <a:bodyPr anchorCtr="0" anchor="t" bIns="0" lIns="0" spcFirstLastPara="1" rIns="0" wrap="square" tIns="0">
            <a:noAutofit/>
          </a:bodyPr>
          <a:lstStyle/>
          <a:p>
            <a:pPr indent="-292100" lvl="1" marL="584200" marR="0" rtl="0" algn="l">
              <a:lnSpc>
                <a:spcPct val="133333"/>
              </a:lnSpc>
              <a:spcBef>
                <a:spcPts val="0"/>
              </a:spcBef>
              <a:spcAft>
                <a:spcPts val="0"/>
              </a:spcAft>
              <a:buClr>
                <a:srgbClr val="000000"/>
              </a:buClr>
              <a:buSzPts val="1200"/>
              <a:buFont typeface="Arial"/>
              <a:buChar char="•"/>
            </a:pPr>
            <a:r>
              <a:rPr b="0" i="0" lang="en" sz="1800" u="none" cap="none" strike="noStrike">
                <a:solidFill>
                  <a:srgbClr val="000000"/>
                </a:solidFill>
                <a:latin typeface="Georgia"/>
                <a:ea typeface="Georgia"/>
                <a:cs typeface="Georgia"/>
                <a:sym typeface="Georgia"/>
              </a:rPr>
              <a:t>Don’t wait until you need something!</a:t>
            </a:r>
            <a:endParaRPr b="1" i="0" sz="2000" u="none" cap="none" strike="noStrike">
              <a:solidFill>
                <a:srgbClr val="000000"/>
              </a:solidFill>
              <a:latin typeface="Arial"/>
              <a:ea typeface="Arial"/>
              <a:cs typeface="Arial"/>
              <a:sym typeface="Arial"/>
            </a:endParaRPr>
          </a:p>
          <a:p>
            <a:pPr indent="-292100" lvl="1" marL="584200" marR="0" rtl="0" algn="l">
              <a:lnSpc>
                <a:spcPct val="133333"/>
              </a:lnSpc>
              <a:spcBef>
                <a:spcPts val="700"/>
              </a:spcBef>
              <a:spcAft>
                <a:spcPts val="0"/>
              </a:spcAft>
              <a:buClr>
                <a:srgbClr val="000000"/>
              </a:buClr>
              <a:buSzPts val="1200"/>
              <a:buFont typeface="Arial"/>
              <a:buChar char="•"/>
            </a:pPr>
            <a:r>
              <a:rPr b="0" i="0" lang="en" sz="1800" u="none" cap="none" strike="noStrike">
                <a:solidFill>
                  <a:srgbClr val="000000"/>
                </a:solidFill>
                <a:latin typeface="Georgia"/>
                <a:ea typeface="Georgia"/>
                <a:cs typeface="Georgia"/>
                <a:sym typeface="Georgia"/>
              </a:rPr>
              <a:t>Email, call, get coffee/ lunch/ rock climbing (or any other common interest!)</a:t>
            </a:r>
            <a:endParaRPr b="1" i="0" sz="2000" u="none" cap="none" strike="noStrike">
              <a:solidFill>
                <a:srgbClr val="000000"/>
              </a:solidFill>
              <a:latin typeface="Arial"/>
              <a:ea typeface="Arial"/>
              <a:cs typeface="Arial"/>
              <a:sym typeface="Arial"/>
            </a:endParaRPr>
          </a:p>
          <a:p>
            <a:pPr indent="-292100" lvl="1" marL="584200" marR="0" rtl="0" algn="l">
              <a:lnSpc>
                <a:spcPct val="133333"/>
              </a:lnSpc>
              <a:spcBef>
                <a:spcPts val="700"/>
              </a:spcBef>
              <a:spcAft>
                <a:spcPts val="0"/>
              </a:spcAft>
              <a:buClr>
                <a:srgbClr val="000000"/>
              </a:buClr>
              <a:buSzPts val="1200"/>
              <a:buFont typeface="Arial"/>
              <a:buChar char="•"/>
            </a:pPr>
            <a:r>
              <a:rPr b="0" i="0" lang="en" sz="1800" u="none" cap="none" strike="noStrike">
                <a:solidFill>
                  <a:srgbClr val="000000"/>
                </a:solidFill>
                <a:latin typeface="Georgia"/>
                <a:ea typeface="Georgia"/>
                <a:cs typeface="Georgia"/>
                <a:sym typeface="Georgia"/>
              </a:rPr>
              <a:t>Remember birthdays,  favorite sports teams, important personal info</a:t>
            </a:r>
            <a:endParaRPr b="1" i="0" sz="2000" u="none" cap="none" strike="noStrike">
              <a:solidFill>
                <a:srgbClr val="000000"/>
              </a:solidFill>
              <a:latin typeface="Arial"/>
              <a:ea typeface="Arial"/>
              <a:cs typeface="Arial"/>
              <a:sym typeface="Arial"/>
            </a:endParaRPr>
          </a:p>
          <a:p>
            <a:pPr indent="-292100" lvl="1" marL="584200" marR="0" rtl="0" algn="l">
              <a:lnSpc>
                <a:spcPct val="133333"/>
              </a:lnSpc>
              <a:spcBef>
                <a:spcPts val="700"/>
              </a:spcBef>
              <a:spcAft>
                <a:spcPts val="0"/>
              </a:spcAft>
              <a:buClr>
                <a:srgbClr val="000000"/>
              </a:buClr>
              <a:buSzPts val="1200"/>
              <a:buFont typeface="Arial"/>
              <a:buChar char="•"/>
            </a:pPr>
            <a:r>
              <a:rPr b="0" i="0" lang="en" sz="1800" u="none" cap="none" strike="noStrike">
                <a:solidFill>
                  <a:srgbClr val="000000"/>
                </a:solidFill>
                <a:latin typeface="Georgia"/>
                <a:ea typeface="Georgia"/>
                <a:cs typeface="Georgia"/>
                <a:sym typeface="Georgia"/>
              </a:rPr>
              <a:t>Ask for updates – promotions, new jobs, blogs, etc</a:t>
            </a:r>
            <a:endParaRPr sz="1400"/>
          </a:p>
          <a:p>
            <a:pPr indent="-292100" lvl="1" marL="584200" marR="0" rtl="0" algn="l">
              <a:lnSpc>
                <a:spcPct val="133333"/>
              </a:lnSpc>
              <a:spcBef>
                <a:spcPts val="700"/>
              </a:spcBef>
              <a:spcAft>
                <a:spcPts val="0"/>
              </a:spcAft>
              <a:buClr>
                <a:srgbClr val="000000"/>
              </a:buClr>
              <a:buSzPts val="1200"/>
              <a:buFont typeface="Arial"/>
              <a:buChar char="•"/>
            </a:pPr>
            <a:r>
              <a:rPr b="0" i="0" lang="en" sz="1800" u="none" cap="none" strike="noStrike">
                <a:solidFill>
                  <a:srgbClr val="000000"/>
                </a:solidFill>
                <a:latin typeface="Georgia"/>
                <a:ea typeface="Georgia"/>
                <a:cs typeface="Georgia"/>
                <a:sym typeface="Georgia"/>
              </a:rPr>
              <a:t>Congratulate them on significant events</a:t>
            </a:r>
            <a:endParaRPr sz="1400"/>
          </a:p>
          <a:p>
            <a:pPr indent="-292100" lvl="1" marL="584200" marR="0" rtl="0" algn="l">
              <a:lnSpc>
                <a:spcPct val="133333"/>
              </a:lnSpc>
              <a:spcBef>
                <a:spcPts val="700"/>
              </a:spcBef>
              <a:spcAft>
                <a:spcPts val="0"/>
              </a:spcAft>
              <a:buClr>
                <a:srgbClr val="000000"/>
              </a:buClr>
              <a:buSzPts val="1200"/>
              <a:buFont typeface="Arial"/>
              <a:buChar char="•"/>
            </a:pPr>
            <a:r>
              <a:rPr b="0" i="0" lang="en" sz="1800" u="none" cap="none" strike="noStrike">
                <a:solidFill>
                  <a:srgbClr val="000000"/>
                </a:solidFill>
                <a:latin typeface="Georgia"/>
                <a:ea typeface="Georgia"/>
                <a:cs typeface="Georgia"/>
                <a:sym typeface="Georgia"/>
              </a:rPr>
              <a:t>^^^ Within reason. Don't be a stalker.</a:t>
            </a:r>
            <a:endParaRPr sz="1400"/>
          </a:p>
        </p:txBody>
      </p:sp>
      <p:sp>
        <p:nvSpPr>
          <p:cNvPr id="1048" name="Shape 1048"/>
          <p:cNvSpPr txBox="1"/>
          <p:nvPr>
            <p:ph type="title"/>
          </p:nvPr>
        </p:nvSpPr>
        <p:spPr>
          <a:xfrm>
            <a:off x="439694" y="864545"/>
            <a:ext cx="8232000" cy="558900"/>
          </a:xfrm>
          <a:prstGeom prst="rect">
            <a:avLst/>
          </a:prstGeom>
          <a:noFill/>
          <a:ln>
            <a:noFill/>
          </a:ln>
        </p:spPr>
        <p:txBody>
          <a:bodyPr anchorCtr="0" anchor="t" bIns="0" lIns="0" spcFirstLastPara="1" rIns="0" wrap="square" tIns="0">
            <a:noAutofit/>
          </a:bodyPr>
          <a:lstStyle/>
          <a:p>
            <a:pPr indent="0" lvl="0" marL="0" marR="0" rtl="0" algn="l">
              <a:lnSpc>
                <a:spcPct val="89134"/>
              </a:lnSpc>
              <a:spcBef>
                <a:spcPts val="0"/>
              </a:spcBef>
              <a:spcAft>
                <a:spcPts val="0"/>
              </a:spcAft>
              <a:buClr>
                <a:srgbClr val="000000"/>
              </a:buClr>
              <a:buSzPts val="2300"/>
              <a:buFont typeface="Helvetica Neue"/>
              <a:buNone/>
            </a:pPr>
            <a:r>
              <a:t/>
            </a:r>
            <a:endParaRPr b="1" i="0" sz="2300" u="none" cap="none" strike="noStrike">
              <a:solidFill>
                <a:srgbClr val="000000"/>
              </a:solidFill>
              <a:latin typeface="Helvetica Neue"/>
              <a:ea typeface="Helvetica Neue"/>
              <a:cs typeface="Helvetica Neue"/>
              <a:sym typeface="Helvetica Neue"/>
            </a:endParaRPr>
          </a:p>
          <a:p>
            <a:pPr indent="0" lvl="0" marL="0" marR="0" rtl="0" algn="l">
              <a:lnSpc>
                <a:spcPct val="89134"/>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MAINTAINING THE NETWORK</a:t>
            </a:r>
            <a:endParaRPr sz="1400"/>
          </a:p>
        </p:txBody>
      </p:sp>
      <p:sp>
        <p:nvSpPr>
          <p:cNvPr id="1049" name="Shape 1049"/>
          <p:cNvSpPr/>
          <p:nvPr/>
        </p:nvSpPr>
        <p:spPr>
          <a:xfrm>
            <a:off x="364505" y="485325"/>
            <a:ext cx="69624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WHAT QUESTIONS CAN YOU ASK?</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xEl>
                                              <p:pRg end="0" st="0"/>
                                            </p:txEl>
                                          </p:spTgt>
                                        </p:tgtEl>
                                        <p:attrNameLst>
                                          <p:attrName>style.visibility</p:attrName>
                                        </p:attrNameLst>
                                      </p:cBhvr>
                                      <p:to>
                                        <p:strVal val="visible"/>
                                      </p:to>
                                    </p:set>
                                    <p:animEffect filter="fade" transition="in">
                                      <p:cBhvr>
                                        <p:cTn dur="1000"/>
                                        <p:tgtEl>
                                          <p:spTgt spid="10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xEl>
                                              <p:pRg end="1" st="1"/>
                                            </p:txEl>
                                          </p:spTgt>
                                        </p:tgtEl>
                                        <p:attrNameLst>
                                          <p:attrName>style.visibility</p:attrName>
                                        </p:attrNameLst>
                                      </p:cBhvr>
                                      <p:to>
                                        <p:strVal val="visible"/>
                                      </p:to>
                                    </p:set>
                                    <p:animEffect filter="fade" transition="in">
                                      <p:cBhvr>
                                        <p:cTn dur="1000"/>
                                        <p:tgtEl>
                                          <p:spTgt spid="10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xEl>
                                              <p:pRg end="2" st="2"/>
                                            </p:txEl>
                                          </p:spTgt>
                                        </p:tgtEl>
                                        <p:attrNameLst>
                                          <p:attrName>style.visibility</p:attrName>
                                        </p:attrNameLst>
                                      </p:cBhvr>
                                      <p:to>
                                        <p:strVal val="visible"/>
                                      </p:to>
                                    </p:set>
                                    <p:animEffect filter="fade" transition="in">
                                      <p:cBhvr>
                                        <p:cTn dur="1000"/>
                                        <p:tgtEl>
                                          <p:spTgt spid="10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xEl>
                                              <p:pRg end="3" st="3"/>
                                            </p:txEl>
                                          </p:spTgt>
                                        </p:tgtEl>
                                        <p:attrNameLst>
                                          <p:attrName>style.visibility</p:attrName>
                                        </p:attrNameLst>
                                      </p:cBhvr>
                                      <p:to>
                                        <p:strVal val="visible"/>
                                      </p:to>
                                    </p:set>
                                    <p:animEffect filter="fade" transition="in">
                                      <p:cBhvr>
                                        <p:cTn dur="1000"/>
                                        <p:tgtEl>
                                          <p:spTgt spid="10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xEl>
                                              <p:pRg end="4" st="4"/>
                                            </p:txEl>
                                          </p:spTgt>
                                        </p:tgtEl>
                                        <p:attrNameLst>
                                          <p:attrName>style.visibility</p:attrName>
                                        </p:attrNameLst>
                                      </p:cBhvr>
                                      <p:to>
                                        <p:strVal val="visible"/>
                                      </p:to>
                                    </p:set>
                                    <p:animEffect filter="fade" transition="in">
                                      <p:cBhvr>
                                        <p:cTn dur="1000"/>
                                        <p:tgtEl>
                                          <p:spTgt spid="10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xEl>
                                              <p:pRg end="5" st="5"/>
                                            </p:txEl>
                                          </p:spTgt>
                                        </p:tgtEl>
                                        <p:attrNameLst>
                                          <p:attrName>style.visibility</p:attrName>
                                        </p:attrNameLst>
                                      </p:cBhvr>
                                      <p:to>
                                        <p:strVal val="visible"/>
                                      </p:to>
                                    </p:set>
                                    <p:animEffect filter="fade" transition="in">
                                      <p:cBhvr>
                                        <p:cTn dur="1000"/>
                                        <p:tgtEl>
                                          <p:spTgt spid="104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pic>
        <p:nvPicPr>
          <p:cNvPr id="923" name="Shape 923"/>
          <p:cNvPicPr preferRelativeResize="0"/>
          <p:nvPr>
            <p:ph idx="3" type="pic"/>
          </p:nvPr>
        </p:nvPicPr>
        <p:blipFill rotWithShape="1">
          <a:blip r:embed="rId3">
            <a:alphaModFix/>
          </a:blip>
          <a:srcRect b="0" l="0" r="0" t="0"/>
          <a:stretch/>
        </p:blipFill>
        <p:spPr>
          <a:xfrm>
            <a:off x="8079280" y="4797921"/>
            <a:ext cx="210174" cy="208672"/>
          </a:xfrm>
          <a:prstGeom prst="rect">
            <a:avLst/>
          </a:prstGeom>
          <a:noFill/>
          <a:ln>
            <a:noFill/>
          </a:ln>
        </p:spPr>
      </p:pic>
      <p:sp>
        <p:nvSpPr>
          <p:cNvPr id="924" name="Shape 924"/>
          <p:cNvSpPr/>
          <p:nvPr/>
        </p:nvSpPr>
        <p:spPr>
          <a:xfrm>
            <a:off x="817836" y="761321"/>
            <a:ext cx="7093157" cy="1033359"/>
          </a:xfrm>
          <a:prstGeom prst="rect">
            <a:avLst/>
          </a:prstGeom>
          <a:noFill/>
          <a:ln>
            <a:noFill/>
          </a:ln>
        </p:spPr>
        <p:txBody>
          <a:bodyPr anchorCtr="0" anchor="ctr" bIns="32100" lIns="32100" spcFirstLastPara="1" rIns="32100" wrap="square" tIns="32100">
            <a:noAutofit/>
          </a:bodyPr>
          <a:lstStyle/>
          <a:p>
            <a:pPr indent="0" lvl="0" marL="0" marR="0" rtl="0" algn="l">
              <a:lnSpc>
                <a:spcPct val="100000"/>
              </a:lnSpc>
              <a:spcBef>
                <a:spcPts val="0"/>
              </a:spcBef>
              <a:spcAft>
                <a:spcPts val="0"/>
              </a:spcAft>
              <a:buClr>
                <a:srgbClr val="000000"/>
              </a:buClr>
              <a:buSzPts val="3700"/>
              <a:buFont typeface="Helvetica Neue"/>
              <a:buNone/>
            </a:pPr>
            <a:r>
              <a:rPr b="1" i="0" lang="en" sz="3700" u="none" cap="none" strike="noStrike">
                <a:solidFill>
                  <a:srgbClr val="000000"/>
                </a:solidFill>
                <a:latin typeface="Helvetica Neue"/>
                <a:ea typeface="Helvetica Neue"/>
                <a:cs typeface="Helvetica Neue"/>
                <a:sym typeface="Helvetica Neue"/>
              </a:rPr>
              <a:t>BECOMING A JOB SEEKER</a:t>
            </a:r>
            <a:endParaRPr b="0" i="0" sz="20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Georgia"/>
              <a:buNone/>
            </a:pPr>
            <a:r>
              <a:rPr b="0" i="0" lang="en" sz="1400" u="none" cap="none" strike="noStrike">
                <a:solidFill>
                  <a:srgbClr val="000000"/>
                </a:solidFill>
                <a:latin typeface="Georgia"/>
                <a:ea typeface="Georgia"/>
                <a:cs typeface="Georgia"/>
                <a:sym typeface="Georgia"/>
              </a:rPr>
              <a:t>In order to qualify for Outcomes support, you’ll need to complete the following </a:t>
            </a:r>
            <a:r>
              <a:rPr b="0" i="0" lang="en" sz="1400" u="sng" cap="none" strike="noStrike">
                <a:solidFill>
                  <a:srgbClr val="000000"/>
                </a:solidFill>
                <a:latin typeface="Georgia"/>
                <a:ea typeface="Georgia"/>
                <a:cs typeface="Georgia"/>
                <a:sym typeface="Georgia"/>
              </a:rPr>
              <a:t>within two weeks of graduation</a:t>
            </a:r>
            <a:r>
              <a:rPr b="0" i="0" lang="en" sz="1400" u="none" cap="none" strike="noStrike">
                <a:solidFill>
                  <a:srgbClr val="000000"/>
                </a:solidFill>
                <a:latin typeface="Georgia"/>
                <a:ea typeface="Georgia"/>
                <a:cs typeface="Georgia"/>
                <a:sym typeface="Georgia"/>
              </a:rPr>
              <a:t>.</a:t>
            </a:r>
            <a:r>
              <a:rPr b="1" i="0" lang="en" sz="1400" u="none" cap="none" strike="noStrike">
                <a:solidFill>
                  <a:srgbClr val="000000"/>
                </a:solidFill>
                <a:latin typeface="Georgia"/>
                <a:ea typeface="Georgia"/>
                <a:cs typeface="Georgia"/>
                <a:sym typeface="Georgia"/>
              </a:rPr>
              <a:t> IDEALLY, by end of the course!</a:t>
            </a:r>
            <a:endParaRPr sz="1400"/>
          </a:p>
        </p:txBody>
      </p:sp>
      <p:sp>
        <p:nvSpPr>
          <p:cNvPr id="925" name="Shape 925"/>
          <p:cNvSpPr/>
          <p:nvPr/>
        </p:nvSpPr>
        <p:spPr>
          <a:xfrm>
            <a:off x="872093" y="2981294"/>
            <a:ext cx="1364908" cy="1114231"/>
          </a:xfrm>
          <a:prstGeom prst="rect">
            <a:avLst/>
          </a:prstGeom>
          <a:solidFill>
            <a:srgbClr val="EC5D57"/>
          </a:solidFill>
          <a:ln>
            <a:noFill/>
          </a:ln>
          <a:effectLst>
            <a:outerShdw rotWithShape="0">
              <a:srgbClr val="000000">
                <a:alpha val="45490"/>
              </a:srgbClr>
            </a:outerShdw>
          </a:effectLst>
        </p:spPr>
        <p:txBody>
          <a:bodyPr anchorCtr="0" anchor="ctr" bIns="40150" lIns="40150" spcFirstLastPara="1" rIns="40150" wrap="square" tIns="40150">
            <a:noAutofit/>
          </a:bodyPr>
          <a:lstStyle/>
          <a:p>
            <a:pPr indent="0" lvl="0" marL="0" marR="0" rtl="0" algn="l">
              <a:lnSpc>
                <a:spcPct val="100000"/>
              </a:lnSpc>
              <a:spcBef>
                <a:spcPts val="0"/>
              </a:spcBef>
              <a:spcAft>
                <a:spcPts val="0"/>
              </a:spcAft>
              <a:buClr>
                <a:srgbClr val="000000"/>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p:txBody>
      </p:sp>
      <p:sp>
        <p:nvSpPr>
          <p:cNvPr id="926" name="Shape 926"/>
          <p:cNvSpPr/>
          <p:nvPr/>
        </p:nvSpPr>
        <p:spPr>
          <a:xfrm>
            <a:off x="872093" y="3376605"/>
            <a:ext cx="1364908" cy="284210"/>
          </a:xfrm>
          <a:prstGeom prst="rect">
            <a:avLst/>
          </a:prstGeom>
          <a:solidFill>
            <a:srgbClr val="EC5D57"/>
          </a:solidFill>
          <a:ln>
            <a:noFill/>
          </a:ln>
          <a:effectLst>
            <a:outerShdw rotWithShape="0">
              <a:srgbClr val="000000">
                <a:alpha val="45490"/>
              </a:srgbClr>
            </a:outerShdw>
          </a:effectLst>
        </p:spPr>
        <p:txBody>
          <a:bodyPr anchorCtr="0" anchor="ctr" bIns="24050" lIns="24050" spcFirstLastPara="1" rIns="24050" wrap="square" tIns="24050">
            <a:noAutofit/>
          </a:bodyPr>
          <a:lstStyle/>
          <a:p>
            <a:pPr indent="0" lvl="0" marL="0" marR="0" rtl="0" algn="ctr">
              <a:lnSpc>
                <a:spcPct val="100000"/>
              </a:lnSpc>
              <a:spcBef>
                <a:spcPts val="0"/>
              </a:spcBef>
              <a:spcAft>
                <a:spcPts val="0"/>
              </a:spcAft>
              <a:buClr>
                <a:srgbClr val="FFFFFF"/>
              </a:buClr>
              <a:buSzPts val="1600"/>
              <a:buFont typeface="Helvetica Neue"/>
              <a:buNone/>
            </a:pPr>
            <a:r>
              <a:rPr b="1" i="0" lang="en" sz="1600" u="none" cap="none" strike="noStrike">
                <a:solidFill>
                  <a:srgbClr val="FFFFFF"/>
                </a:solidFill>
                <a:latin typeface="Helvetica Neue"/>
                <a:ea typeface="Helvetica Neue"/>
                <a:cs typeface="Helvetica Neue"/>
                <a:sym typeface="Helvetica Neue"/>
              </a:rPr>
              <a:t>Resume</a:t>
            </a:r>
            <a:endParaRPr sz="1400"/>
          </a:p>
        </p:txBody>
      </p:sp>
      <p:sp>
        <p:nvSpPr>
          <p:cNvPr id="927" name="Shape 927"/>
          <p:cNvSpPr/>
          <p:nvPr/>
        </p:nvSpPr>
        <p:spPr>
          <a:xfrm>
            <a:off x="2380819" y="2981294"/>
            <a:ext cx="1364908" cy="1114231"/>
          </a:xfrm>
          <a:prstGeom prst="rect">
            <a:avLst/>
          </a:prstGeom>
          <a:solidFill>
            <a:srgbClr val="EC5D57"/>
          </a:solidFill>
          <a:ln>
            <a:noFill/>
          </a:ln>
          <a:effectLst>
            <a:outerShdw rotWithShape="0">
              <a:srgbClr val="000000">
                <a:alpha val="45490"/>
              </a:srgbClr>
            </a:outerShdw>
          </a:effectLst>
        </p:spPr>
        <p:txBody>
          <a:bodyPr anchorCtr="0" anchor="ctr" bIns="40150" lIns="40150" spcFirstLastPara="1" rIns="40150" wrap="square" tIns="40150">
            <a:noAutofit/>
          </a:bodyPr>
          <a:lstStyle/>
          <a:p>
            <a:pPr indent="0" lvl="0" marL="0" marR="0" rtl="0" algn="l">
              <a:lnSpc>
                <a:spcPct val="100000"/>
              </a:lnSpc>
              <a:spcBef>
                <a:spcPts val="0"/>
              </a:spcBef>
              <a:spcAft>
                <a:spcPts val="0"/>
              </a:spcAft>
              <a:buClr>
                <a:srgbClr val="000000"/>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p:txBody>
      </p:sp>
      <p:sp>
        <p:nvSpPr>
          <p:cNvPr id="928" name="Shape 928"/>
          <p:cNvSpPr/>
          <p:nvPr/>
        </p:nvSpPr>
        <p:spPr>
          <a:xfrm>
            <a:off x="2380819" y="3022524"/>
            <a:ext cx="1364908" cy="992373"/>
          </a:xfrm>
          <a:prstGeom prst="rect">
            <a:avLst/>
          </a:prstGeom>
          <a:solidFill>
            <a:srgbClr val="EC5D57"/>
          </a:solidFill>
          <a:ln>
            <a:noFill/>
          </a:ln>
          <a:effectLst>
            <a:outerShdw rotWithShape="0">
              <a:srgbClr val="000000">
                <a:alpha val="45490"/>
              </a:srgbClr>
            </a:outerShdw>
          </a:effectLst>
        </p:spPr>
        <p:txBody>
          <a:bodyPr anchorCtr="0" anchor="ctr" bIns="24050" lIns="24050" spcFirstLastPara="1" rIns="24050" wrap="square" tIns="24050">
            <a:noAutofit/>
          </a:bodyPr>
          <a:lstStyle/>
          <a:p>
            <a:pPr indent="0" lvl="0" marL="0" marR="0" rtl="0" algn="ctr">
              <a:lnSpc>
                <a:spcPct val="100000"/>
              </a:lnSpc>
              <a:spcBef>
                <a:spcPts val="0"/>
              </a:spcBef>
              <a:spcAft>
                <a:spcPts val="0"/>
              </a:spcAft>
              <a:buClr>
                <a:srgbClr val="FFFFFF"/>
              </a:buClr>
              <a:buSzPts val="1600"/>
              <a:buFont typeface="Helvetica Neue"/>
              <a:buNone/>
            </a:pPr>
            <a:r>
              <a:rPr b="1" i="0" lang="en" sz="1600" u="none" cap="none" strike="noStrike">
                <a:solidFill>
                  <a:srgbClr val="FFFFFF"/>
                </a:solidFill>
                <a:latin typeface="Helvetica Neue"/>
                <a:ea typeface="Helvetica Neue"/>
                <a:cs typeface="Helvetica Neue"/>
                <a:sym typeface="Helvetica Neue"/>
              </a:rPr>
              <a:t>Digital Presence (LinkedIn + GA Profile)</a:t>
            </a:r>
            <a:endParaRPr sz="1400"/>
          </a:p>
        </p:txBody>
      </p:sp>
      <p:sp>
        <p:nvSpPr>
          <p:cNvPr id="929" name="Shape 929"/>
          <p:cNvSpPr/>
          <p:nvPr/>
        </p:nvSpPr>
        <p:spPr>
          <a:xfrm>
            <a:off x="3889546" y="2981294"/>
            <a:ext cx="1373444" cy="1114231"/>
          </a:xfrm>
          <a:prstGeom prst="rect">
            <a:avLst/>
          </a:prstGeom>
          <a:solidFill>
            <a:srgbClr val="EC5D57"/>
          </a:solidFill>
          <a:ln>
            <a:noFill/>
          </a:ln>
          <a:effectLst>
            <a:outerShdw rotWithShape="0">
              <a:srgbClr val="000000">
                <a:alpha val="45490"/>
              </a:srgbClr>
            </a:outerShdw>
          </a:effectLst>
        </p:spPr>
        <p:txBody>
          <a:bodyPr anchorCtr="0" anchor="ctr" bIns="40150" lIns="40150" spcFirstLastPara="1" rIns="40150" wrap="square" tIns="40150">
            <a:noAutofit/>
          </a:bodyPr>
          <a:lstStyle/>
          <a:p>
            <a:pPr indent="0" lvl="0" marL="0" marR="0" rtl="0" algn="l">
              <a:lnSpc>
                <a:spcPct val="100000"/>
              </a:lnSpc>
              <a:spcBef>
                <a:spcPts val="0"/>
              </a:spcBef>
              <a:spcAft>
                <a:spcPts val="0"/>
              </a:spcAft>
              <a:buClr>
                <a:srgbClr val="000000"/>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p:txBody>
      </p:sp>
      <p:sp>
        <p:nvSpPr>
          <p:cNvPr id="930" name="Shape 930"/>
          <p:cNvSpPr/>
          <p:nvPr/>
        </p:nvSpPr>
        <p:spPr>
          <a:xfrm>
            <a:off x="3889546" y="3258578"/>
            <a:ext cx="1364908" cy="520265"/>
          </a:xfrm>
          <a:prstGeom prst="rect">
            <a:avLst/>
          </a:prstGeom>
          <a:solidFill>
            <a:srgbClr val="EC5D57"/>
          </a:solidFill>
          <a:ln>
            <a:noFill/>
          </a:ln>
          <a:effectLst>
            <a:outerShdw rotWithShape="0">
              <a:srgbClr val="000000">
                <a:alpha val="45490"/>
              </a:srgbClr>
            </a:outerShdw>
          </a:effectLst>
        </p:spPr>
        <p:txBody>
          <a:bodyPr anchorCtr="0" anchor="ctr" bIns="24050" lIns="24050" spcFirstLastPara="1" rIns="24050" wrap="square" tIns="24050">
            <a:noAutofit/>
          </a:bodyPr>
          <a:lstStyle/>
          <a:p>
            <a:pPr indent="0" lvl="0" marL="0" marR="0" rtl="0" algn="ctr">
              <a:lnSpc>
                <a:spcPct val="100000"/>
              </a:lnSpc>
              <a:spcBef>
                <a:spcPts val="0"/>
              </a:spcBef>
              <a:spcAft>
                <a:spcPts val="0"/>
              </a:spcAft>
              <a:buClr>
                <a:srgbClr val="FFFFFF"/>
              </a:buClr>
              <a:buSzPts val="1600"/>
              <a:buFont typeface="Helvetica Neue"/>
              <a:buNone/>
            </a:pPr>
            <a:r>
              <a:rPr b="1" i="0" lang="en" sz="1600" u="none" cap="none" strike="noStrike">
                <a:solidFill>
                  <a:srgbClr val="FFFFFF"/>
                </a:solidFill>
                <a:latin typeface="Helvetica Neue"/>
                <a:ea typeface="Helvetica Neue"/>
                <a:cs typeface="Helvetica Neue"/>
                <a:sym typeface="Helvetica Neue"/>
              </a:rPr>
              <a:t>Online</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Helvetica Neue"/>
              <a:buNone/>
            </a:pPr>
            <a:r>
              <a:rPr b="1" i="0" lang="en" sz="1600" u="none" cap="none" strike="noStrike">
                <a:solidFill>
                  <a:srgbClr val="FFFFFF"/>
                </a:solidFill>
                <a:latin typeface="Helvetica Neue"/>
                <a:ea typeface="Helvetica Neue"/>
                <a:cs typeface="Helvetica Neue"/>
                <a:sym typeface="Helvetica Neue"/>
              </a:rPr>
              <a:t>Portfolio</a:t>
            </a:r>
            <a:endParaRPr sz="1400"/>
          </a:p>
        </p:txBody>
      </p:sp>
      <p:sp>
        <p:nvSpPr>
          <p:cNvPr id="931" name="Shape 931"/>
          <p:cNvSpPr/>
          <p:nvPr/>
        </p:nvSpPr>
        <p:spPr>
          <a:xfrm>
            <a:off x="5398270" y="2981294"/>
            <a:ext cx="1364908" cy="1114231"/>
          </a:xfrm>
          <a:prstGeom prst="rect">
            <a:avLst/>
          </a:prstGeom>
          <a:solidFill>
            <a:srgbClr val="EC5D57"/>
          </a:solidFill>
          <a:ln>
            <a:noFill/>
          </a:ln>
          <a:effectLst>
            <a:outerShdw rotWithShape="0">
              <a:srgbClr val="000000">
                <a:alpha val="45490"/>
              </a:srgbClr>
            </a:outerShdw>
          </a:effectLst>
        </p:spPr>
        <p:txBody>
          <a:bodyPr anchorCtr="0" anchor="ctr" bIns="40150" lIns="40150" spcFirstLastPara="1" rIns="40150" wrap="square" tIns="40150">
            <a:noAutofit/>
          </a:bodyPr>
          <a:lstStyle/>
          <a:p>
            <a:pPr indent="0" lvl="0" marL="0" marR="0" rtl="0" algn="l">
              <a:lnSpc>
                <a:spcPct val="100000"/>
              </a:lnSpc>
              <a:spcBef>
                <a:spcPts val="0"/>
              </a:spcBef>
              <a:spcAft>
                <a:spcPts val="0"/>
              </a:spcAft>
              <a:buClr>
                <a:srgbClr val="000000"/>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p:txBody>
      </p:sp>
      <p:sp>
        <p:nvSpPr>
          <p:cNvPr id="932" name="Shape 932"/>
          <p:cNvSpPr/>
          <p:nvPr/>
        </p:nvSpPr>
        <p:spPr>
          <a:xfrm>
            <a:off x="5398273" y="3140551"/>
            <a:ext cx="1364908" cy="756319"/>
          </a:xfrm>
          <a:prstGeom prst="rect">
            <a:avLst/>
          </a:prstGeom>
          <a:solidFill>
            <a:srgbClr val="EC5D57"/>
          </a:solidFill>
          <a:ln>
            <a:noFill/>
          </a:ln>
          <a:effectLst>
            <a:outerShdw rotWithShape="0">
              <a:srgbClr val="000000">
                <a:alpha val="45490"/>
              </a:srgbClr>
            </a:outerShdw>
          </a:effectLst>
        </p:spPr>
        <p:txBody>
          <a:bodyPr anchorCtr="0" anchor="ctr" bIns="24050" lIns="24050" spcFirstLastPara="1" rIns="24050" wrap="square" tIns="24050">
            <a:noAutofit/>
          </a:bodyPr>
          <a:lstStyle/>
          <a:p>
            <a:pPr indent="0" lvl="0" marL="0" marR="0" rtl="0" algn="ctr">
              <a:lnSpc>
                <a:spcPct val="100000"/>
              </a:lnSpc>
              <a:spcBef>
                <a:spcPts val="0"/>
              </a:spcBef>
              <a:spcAft>
                <a:spcPts val="0"/>
              </a:spcAft>
              <a:buClr>
                <a:srgbClr val="FFFFFF"/>
              </a:buClr>
              <a:buSzPts val="1600"/>
              <a:buFont typeface="Helvetica Neue"/>
              <a:buNone/>
            </a:pPr>
            <a:r>
              <a:rPr b="1" i="0" lang="en" sz="1600" u="none" cap="none" strike="noStrike">
                <a:solidFill>
                  <a:srgbClr val="FFFFFF"/>
                </a:solidFill>
                <a:latin typeface="Helvetica Neue"/>
                <a:ea typeface="Helvetica Neue"/>
                <a:cs typeface="Helvetica Neue"/>
                <a:sym typeface="Helvetica Neue"/>
              </a:rPr>
              <a:t>Job Search Tracker Participation</a:t>
            </a:r>
            <a:endParaRPr sz="1400"/>
          </a:p>
        </p:txBody>
      </p:sp>
      <p:sp>
        <p:nvSpPr>
          <p:cNvPr id="933" name="Shape 933"/>
          <p:cNvSpPr/>
          <p:nvPr/>
        </p:nvSpPr>
        <p:spPr>
          <a:xfrm>
            <a:off x="871149" y="2572421"/>
            <a:ext cx="7410238" cy="284210"/>
          </a:xfrm>
          <a:prstGeom prst="rect">
            <a:avLst/>
          </a:prstGeom>
          <a:solidFill>
            <a:srgbClr val="EC5D57"/>
          </a:solidFill>
          <a:ln>
            <a:noFill/>
          </a:ln>
          <a:effectLst>
            <a:outerShdw rotWithShape="0">
              <a:srgbClr val="000000">
                <a:alpha val="45490"/>
              </a:srgbClr>
            </a:outerShdw>
          </a:effectLst>
        </p:spPr>
        <p:txBody>
          <a:bodyPr anchorCtr="0" anchor="ctr" bIns="24050" lIns="24050" spcFirstLastPara="1" rIns="24050" wrap="square" tIns="24050">
            <a:noAutofit/>
          </a:bodyPr>
          <a:lstStyle/>
          <a:p>
            <a:pPr indent="0" lvl="0" marL="0" marR="0" rtl="0" algn="ctr">
              <a:lnSpc>
                <a:spcPct val="100000"/>
              </a:lnSpc>
              <a:spcBef>
                <a:spcPts val="0"/>
              </a:spcBef>
              <a:spcAft>
                <a:spcPts val="0"/>
              </a:spcAft>
              <a:buClr>
                <a:srgbClr val="FFFFFF"/>
              </a:buClr>
              <a:buSzPts val="1600"/>
              <a:buFont typeface="Helvetica Neue"/>
              <a:buNone/>
            </a:pPr>
            <a:r>
              <a:rPr b="1" i="0" lang="en" sz="1600" u="none" cap="none" strike="noStrike">
                <a:solidFill>
                  <a:srgbClr val="FFFFFF"/>
                </a:solidFill>
                <a:latin typeface="Helvetica Neue"/>
                <a:ea typeface="Helvetica Neue"/>
                <a:cs typeface="Helvetica Neue"/>
                <a:sym typeface="Helvetica Neue"/>
              </a:rPr>
              <a:t>Participation in All Outcomes Programming&amp; Surveys</a:t>
            </a:r>
            <a:endParaRPr sz="1400"/>
          </a:p>
        </p:txBody>
      </p:sp>
      <p:sp>
        <p:nvSpPr>
          <p:cNvPr id="934" name="Shape 934"/>
          <p:cNvSpPr/>
          <p:nvPr/>
        </p:nvSpPr>
        <p:spPr>
          <a:xfrm>
            <a:off x="6906999" y="2981294"/>
            <a:ext cx="1364908" cy="1114231"/>
          </a:xfrm>
          <a:prstGeom prst="rect">
            <a:avLst/>
          </a:prstGeom>
          <a:solidFill>
            <a:srgbClr val="EC5D57"/>
          </a:solidFill>
          <a:ln>
            <a:noFill/>
          </a:ln>
          <a:effectLst>
            <a:outerShdw rotWithShape="0">
              <a:srgbClr val="000000">
                <a:alpha val="45490"/>
              </a:srgbClr>
            </a:outerShdw>
          </a:effectLst>
        </p:spPr>
        <p:txBody>
          <a:bodyPr anchorCtr="0" anchor="ctr" bIns="40150" lIns="40150" spcFirstLastPara="1" rIns="40150" wrap="square" tIns="40150">
            <a:noAutofit/>
          </a:bodyPr>
          <a:lstStyle/>
          <a:p>
            <a:pPr indent="0" lvl="0" marL="0" marR="0" rtl="0" algn="l">
              <a:lnSpc>
                <a:spcPct val="100000"/>
              </a:lnSpc>
              <a:spcBef>
                <a:spcPts val="0"/>
              </a:spcBef>
              <a:spcAft>
                <a:spcPts val="0"/>
              </a:spcAft>
              <a:buClr>
                <a:srgbClr val="000000"/>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p:txBody>
      </p:sp>
      <p:sp>
        <p:nvSpPr>
          <p:cNvPr id="935" name="Shape 935"/>
          <p:cNvSpPr/>
          <p:nvPr/>
        </p:nvSpPr>
        <p:spPr>
          <a:xfrm>
            <a:off x="6906999" y="3160251"/>
            <a:ext cx="1364908" cy="756318"/>
          </a:xfrm>
          <a:prstGeom prst="rect">
            <a:avLst/>
          </a:prstGeom>
          <a:solidFill>
            <a:srgbClr val="EC5D57"/>
          </a:solidFill>
          <a:ln>
            <a:noFill/>
          </a:ln>
          <a:effectLst>
            <a:outerShdw rotWithShape="0">
              <a:srgbClr val="000000">
                <a:alpha val="45490"/>
              </a:srgbClr>
            </a:outerShdw>
          </a:effectLst>
        </p:spPr>
        <p:txBody>
          <a:bodyPr anchorCtr="0" anchor="ctr" bIns="24050" lIns="24050" spcFirstLastPara="1" rIns="24050" wrap="square" tIns="24050">
            <a:noAutofit/>
          </a:bodyPr>
          <a:lstStyle/>
          <a:p>
            <a:pPr indent="0" lvl="0" marL="0" marR="0" rtl="0" algn="ctr">
              <a:lnSpc>
                <a:spcPct val="100000"/>
              </a:lnSpc>
              <a:spcBef>
                <a:spcPts val="0"/>
              </a:spcBef>
              <a:spcAft>
                <a:spcPts val="0"/>
              </a:spcAft>
              <a:buClr>
                <a:srgbClr val="FFFFFF"/>
              </a:buClr>
              <a:buSzPts val="1600"/>
              <a:buFont typeface="Helvetica Neue"/>
              <a:buNone/>
            </a:pPr>
            <a:r>
              <a:rPr b="1" i="0" lang="en" sz="1600" u="none" cap="none" strike="noStrike">
                <a:solidFill>
                  <a:srgbClr val="FFFFFF"/>
                </a:solidFill>
                <a:latin typeface="Helvetica Neue"/>
                <a:ea typeface="Helvetica Neue"/>
                <a:cs typeface="Helvetica Neue"/>
                <a:sym typeface="Helvetica Neue"/>
              </a:rPr>
              <a:t>Networking (2 through the course)</a:t>
            </a:r>
            <a:endParaRPr sz="140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474A"/>
        </a:solidFill>
      </p:bgPr>
    </p:bg>
    <p:spTree>
      <p:nvGrpSpPr>
        <p:cNvPr id="1053" name="Shape 1053"/>
        <p:cNvGrpSpPr/>
        <p:nvPr/>
      </p:nvGrpSpPr>
      <p:grpSpPr>
        <a:xfrm>
          <a:off x="0" y="0"/>
          <a:ext cx="0" cy="0"/>
          <a:chOff x="0" y="0"/>
          <a:chExt cx="0" cy="0"/>
        </a:xfrm>
      </p:grpSpPr>
      <p:sp>
        <p:nvSpPr>
          <p:cNvPr id="1054" name="Shape 1054"/>
          <p:cNvSpPr txBox="1"/>
          <p:nvPr>
            <p:ph idx="2" type="body"/>
          </p:nvPr>
        </p:nvSpPr>
        <p:spPr>
          <a:xfrm>
            <a:off x="446484" y="1038227"/>
            <a:ext cx="8250900" cy="2733300"/>
          </a:xfrm>
          <a:prstGeom prst="rect">
            <a:avLst/>
          </a:prstGeom>
          <a:solidFill>
            <a:srgbClr val="ED474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500"/>
              <a:buFont typeface="Arial"/>
              <a:buNone/>
            </a:pPr>
            <a:r>
              <a:rPr b="1" i="0" lang="en" sz="4500" u="none" cap="none" strike="noStrike">
                <a:solidFill>
                  <a:srgbClr val="FFFFFF"/>
                </a:solidFill>
                <a:latin typeface="Helvetica Neue"/>
                <a:ea typeface="Helvetica Neue"/>
                <a:cs typeface="Helvetica Neue"/>
                <a:sym typeface="Helvetica Neue"/>
              </a:rPr>
              <a:t>LET'S PRACTICE!</a:t>
            </a:r>
            <a:endParaRPr sz="1400"/>
          </a:p>
          <a:p>
            <a:pPr indent="0" lvl="0" marL="0" marR="0" rtl="0" algn="l">
              <a:lnSpc>
                <a:spcPct val="100000"/>
              </a:lnSpc>
              <a:spcBef>
                <a:spcPts val="0"/>
              </a:spcBef>
              <a:spcAft>
                <a:spcPts val="0"/>
              </a:spcAft>
              <a:buClr>
                <a:srgbClr val="FFFFFF"/>
              </a:buClr>
              <a:buSzPts val="4500"/>
              <a:buFont typeface="Arial"/>
              <a:buNone/>
            </a:pPr>
            <a:r>
              <a:rPr b="1" i="0" lang="en" sz="4500" u="none" cap="none" strike="noStrike">
                <a:solidFill>
                  <a:srgbClr val="FFFFFF"/>
                </a:solidFill>
                <a:latin typeface="Helvetica Neue"/>
                <a:ea typeface="Helvetica Neue"/>
                <a:cs typeface="Helvetica Neue"/>
                <a:sym typeface="Helvetica Neue"/>
              </a:rPr>
              <a:t>PRETEND I AM SOMEONE YOU WANT TO CONNECT WITH</a:t>
            </a:r>
            <a:endParaRPr sz="1400"/>
          </a:p>
        </p:txBody>
      </p:sp>
      <p:sp>
        <p:nvSpPr>
          <p:cNvPr id="1055" name="Shape 1055"/>
          <p:cNvSpPr/>
          <p:nvPr/>
        </p:nvSpPr>
        <p:spPr>
          <a:xfrm>
            <a:off x="364505" y="485325"/>
            <a:ext cx="69624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WHAT QUESTIONS CAN YOU ASK?</a:t>
            </a:r>
            <a:endParaRPr sz="1400"/>
          </a:p>
        </p:txBody>
      </p:sp>
      <p:sp>
        <p:nvSpPr>
          <p:cNvPr id="1056" name="Shape 1056"/>
          <p:cNvSpPr/>
          <p:nvPr/>
        </p:nvSpPr>
        <p:spPr>
          <a:xfrm>
            <a:off x="475001" y="4164175"/>
            <a:ext cx="6920100" cy="307500"/>
          </a:xfrm>
          <a:prstGeom prst="rect">
            <a:avLst/>
          </a:pr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Strike up a conversation with me, then close by getting my contact info</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Shape 1061"/>
          <p:cNvSpPr txBox="1"/>
          <p:nvPr>
            <p:ph idx="2" type="body"/>
          </p:nvPr>
        </p:nvSpPr>
        <p:spPr>
          <a:xfrm>
            <a:off x="305208" y="1038227"/>
            <a:ext cx="7426200" cy="136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500"/>
              <a:buFont typeface="Arial"/>
              <a:buNone/>
            </a:pPr>
            <a:r>
              <a:rPr b="1" i="0" lang="en" sz="4500" u="none" cap="none" strike="noStrike">
                <a:solidFill>
                  <a:srgbClr val="FFFFFF"/>
                </a:solidFill>
                <a:latin typeface="Helvetica Neue"/>
                <a:ea typeface="Helvetica Neue"/>
                <a:cs typeface="Helvetica Neue"/>
                <a:sym typeface="Helvetica Neue"/>
              </a:rPr>
              <a:t>BUILDING YOUR DIGITAL NETWORK </a:t>
            </a:r>
            <a:endParaRPr sz="1400"/>
          </a:p>
        </p:txBody>
      </p:sp>
      <p:sp>
        <p:nvSpPr>
          <p:cNvPr id="1062" name="Shape 1062"/>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1"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BUILDING YOUR NETWORK</a:t>
            </a:r>
            <a:endParaRPr sz="1400"/>
          </a:p>
        </p:txBody>
      </p:sp>
      <p:sp>
        <p:nvSpPr>
          <p:cNvPr id="1063" name="Shape 1063"/>
          <p:cNvSpPr/>
          <p:nvPr/>
        </p:nvSpPr>
        <p:spPr>
          <a:xfrm>
            <a:off x="316934" y="3133301"/>
            <a:ext cx="3479100" cy="307500"/>
          </a:xfrm>
          <a:prstGeom prst="rect">
            <a:avLst/>
          </a:pr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FFFFFF"/>
              </a:buClr>
              <a:buSzPts val="1600"/>
              <a:buFont typeface="Helvetica Neue"/>
              <a:buNone/>
            </a:pPr>
            <a:r>
              <a:rPr b="0" i="0" lang="en" sz="1600" u="none" cap="none" strike="noStrike">
                <a:solidFill>
                  <a:srgbClr val="FFFFFF"/>
                </a:solidFill>
                <a:latin typeface="Helvetica Neue"/>
                <a:ea typeface="Helvetica Neue"/>
                <a:cs typeface="Helvetica Neue"/>
                <a:sym typeface="Helvetica Neue"/>
              </a:rPr>
              <a:t>I.E. Talking to strangers on the internet</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Shape 1068"/>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0"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TALKING TO STRANGERS ON THE INTERNET</a:t>
            </a:r>
            <a:endParaRPr sz="1400"/>
          </a:p>
        </p:txBody>
      </p:sp>
      <p:sp>
        <p:nvSpPr>
          <p:cNvPr id="1069" name="Shape 1069"/>
          <p:cNvSpPr/>
          <p:nvPr/>
        </p:nvSpPr>
        <p:spPr>
          <a:xfrm>
            <a:off x="500250" y="1087450"/>
            <a:ext cx="8201700" cy="3255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800"/>
              <a:buFont typeface="Helvetica Neue"/>
              <a:buNone/>
            </a:pPr>
            <a:r>
              <a:rPr b="1" i="0" lang="en" sz="1800" u="none" cap="none" strike="noStrike">
                <a:solidFill>
                  <a:srgbClr val="000000"/>
                </a:solidFill>
                <a:latin typeface="Helvetica Neue"/>
                <a:ea typeface="Helvetica Neue"/>
                <a:cs typeface="Helvetica Neue"/>
                <a:sym typeface="Helvetica Neue"/>
              </a:rPr>
              <a:t>Same rules as before - people love to talk about themselves, and what they're passionate about. </a:t>
            </a:r>
            <a:r>
              <a:rPr b="0" i="0" lang="en" sz="1800" u="none" cap="none" strike="noStrike">
                <a:solidFill>
                  <a:srgbClr val="000000"/>
                </a:solidFill>
                <a:latin typeface="Helvetica Neue"/>
                <a:ea typeface="Helvetica Neue"/>
                <a:cs typeface="Helvetica Neue"/>
                <a:sym typeface="Helvetica Neue"/>
              </a:rPr>
              <a:t>IRL interaction techniques generally work just as well online.</a:t>
            </a:r>
            <a:br>
              <a:rPr b="1" i="0" lang="en" sz="1800" u="none" cap="none" strike="noStrike">
                <a:solidFill>
                  <a:srgbClr val="000000"/>
                </a:solidFill>
                <a:latin typeface="Helvetica Neue"/>
                <a:ea typeface="Helvetica Neue"/>
                <a:cs typeface="Helvetica Neue"/>
                <a:sym typeface="Helvetica Neue"/>
              </a:rPr>
            </a:br>
            <a:endParaRPr sz="600">
              <a:latin typeface="Helvetica Neue"/>
              <a:ea typeface="Helvetica Neue"/>
              <a:cs typeface="Helvetica Neue"/>
              <a:sym typeface="Helvetica Neue"/>
            </a:endParaRPr>
          </a:p>
          <a:p>
            <a:pPr indent="0" lvl="0" marL="0" marR="0" rtl="0" algn="l">
              <a:lnSpc>
                <a:spcPct val="90000"/>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Be brief - don't write a stranger a long, serial-killer email</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Be nice/complimentary</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Trail with a question - this implies that you desire a response</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Try to tailor your message to a recent tweet/article/event to ground it</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Don't ask for anything besides information or an introduction. </a:t>
            </a:r>
            <a:endParaRPr b="0" i="0" sz="1800" u="none" cap="none" strike="noStrike">
              <a:solidFill>
                <a:srgbClr val="000000"/>
              </a:solidFill>
              <a:latin typeface="Helvetica Neue"/>
              <a:ea typeface="Helvetica Neue"/>
              <a:cs typeface="Helvetica Neue"/>
              <a:sym typeface="Helvetica Neue"/>
            </a:endParaRPr>
          </a:p>
          <a:p>
            <a:pPr indent="-342900" lvl="1" marL="91440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Asking for a job or something that requires significant work on their end will come several messages down the line.</a:t>
            </a:r>
            <a:endParaRPr sz="1400"/>
          </a:p>
          <a:p>
            <a:pPr indent="0" lvl="0" marL="0" marR="0" rtl="0" algn="l">
              <a:lnSpc>
                <a:spcPct val="90000"/>
              </a:lnSpc>
              <a:spcBef>
                <a:spcPts val="70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 Thank them for their time</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xEl>
                                              <p:pRg end="0" st="0"/>
                                            </p:txEl>
                                          </p:spTgt>
                                        </p:tgtEl>
                                        <p:attrNameLst>
                                          <p:attrName>style.visibility</p:attrName>
                                        </p:attrNameLst>
                                      </p:cBhvr>
                                      <p:to>
                                        <p:strVal val="visible"/>
                                      </p:to>
                                    </p:set>
                                    <p:animEffect filter="fade" transition="in">
                                      <p:cBhvr>
                                        <p:cTn dur="1000"/>
                                        <p:tgtEl>
                                          <p:spTgt spid="10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xEl>
                                              <p:pRg end="1" st="1"/>
                                            </p:txEl>
                                          </p:spTgt>
                                        </p:tgtEl>
                                        <p:attrNameLst>
                                          <p:attrName>style.visibility</p:attrName>
                                        </p:attrNameLst>
                                      </p:cBhvr>
                                      <p:to>
                                        <p:strVal val="visible"/>
                                      </p:to>
                                    </p:set>
                                    <p:animEffect filter="fade" transition="in">
                                      <p:cBhvr>
                                        <p:cTn dur="1000"/>
                                        <p:tgtEl>
                                          <p:spTgt spid="10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xEl>
                                              <p:pRg end="2" st="2"/>
                                            </p:txEl>
                                          </p:spTgt>
                                        </p:tgtEl>
                                        <p:attrNameLst>
                                          <p:attrName>style.visibility</p:attrName>
                                        </p:attrNameLst>
                                      </p:cBhvr>
                                      <p:to>
                                        <p:strVal val="visible"/>
                                      </p:to>
                                    </p:set>
                                    <p:animEffect filter="fade" transition="in">
                                      <p:cBhvr>
                                        <p:cTn dur="1000"/>
                                        <p:tgtEl>
                                          <p:spTgt spid="10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xEl>
                                              <p:pRg end="3" st="3"/>
                                            </p:txEl>
                                          </p:spTgt>
                                        </p:tgtEl>
                                        <p:attrNameLst>
                                          <p:attrName>style.visibility</p:attrName>
                                        </p:attrNameLst>
                                      </p:cBhvr>
                                      <p:to>
                                        <p:strVal val="visible"/>
                                      </p:to>
                                    </p:set>
                                    <p:animEffect filter="fade" transition="in">
                                      <p:cBhvr>
                                        <p:cTn dur="1000"/>
                                        <p:tgtEl>
                                          <p:spTgt spid="10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xEl>
                                              <p:pRg end="4" st="4"/>
                                            </p:txEl>
                                          </p:spTgt>
                                        </p:tgtEl>
                                        <p:attrNameLst>
                                          <p:attrName>style.visibility</p:attrName>
                                        </p:attrNameLst>
                                      </p:cBhvr>
                                      <p:to>
                                        <p:strVal val="visible"/>
                                      </p:to>
                                    </p:set>
                                    <p:animEffect filter="fade" transition="in">
                                      <p:cBhvr>
                                        <p:cTn dur="1000"/>
                                        <p:tgtEl>
                                          <p:spTgt spid="10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xEl>
                                              <p:pRg end="5" st="5"/>
                                            </p:txEl>
                                          </p:spTgt>
                                        </p:tgtEl>
                                        <p:attrNameLst>
                                          <p:attrName>style.visibility</p:attrName>
                                        </p:attrNameLst>
                                      </p:cBhvr>
                                      <p:to>
                                        <p:strVal val="visible"/>
                                      </p:to>
                                    </p:set>
                                    <p:animEffect filter="fade" transition="in">
                                      <p:cBhvr>
                                        <p:cTn dur="1000"/>
                                        <p:tgtEl>
                                          <p:spTgt spid="10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xEl>
                                              <p:pRg end="6" st="6"/>
                                            </p:txEl>
                                          </p:spTgt>
                                        </p:tgtEl>
                                        <p:attrNameLst>
                                          <p:attrName>style.visibility</p:attrName>
                                        </p:attrNameLst>
                                      </p:cBhvr>
                                      <p:to>
                                        <p:strVal val="visible"/>
                                      </p:to>
                                    </p:set>
                                    <p:animEffect filter="fade" transition="in">
                                      <p:cBhvr>
                                        <p:cTn dur="1000"/>
                                        <p:tgtEl>
                                          <p:spTgt spid="10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xEl>
                                              <p:pRg end="7" st="7"/>
                                            </p:txEl>
                                          </p:spTgt>
                                        </p:tgtEl>
                                        <p:attrNameLst>
                                          <p:attrName>style.visibility</p:attrName>
                                        </p:attrNameLst>
                                      </p:cBhvr>
                                      <p:to>
                                        <p:strVal val="visible"/>
                                      </p:to>
                                    </p:set>
                                    <p:animEffect filter="fade" transition="in">
                                      <p:cBhvr>
                                        <p:cTn dur="1000"/>
                                        <p:tgtEl>
                                          <p:spTgt spid="106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grpSp>
        <p:nvGrpSpPr>
          <p:cNvPr id="1074" name="Shape 1074"/>
          <p:cNvGrpSpPr/>
          <p:nvPr/>
        </p:nvGrpSpPr>
        <p:grpSpPr>
          <a:xfrm>
            <a:off x="395936" y="3580958"/>
            <a:ext cx="8306095" cy="2236394"/>
            <a:chOff x="-56603" y="0"/>
            <a:chExt cx="8502503" cy="2286000"/>
          </a:xfrm>
        </p:grpSpPr>
        <p:sp>
          <p:nvSpPr>
            <p:cNvPr id="1075" name="Shape 1075"/>
            <p:cNvSpPr/>
            <p:nvPr/>
          </p:nvSpPr>
          <p:spPr>
            <a:xfrm>
              <a:off x="0" y="0"/>
              <a:ext cx="8445900" cy="2286000"/>
            </a:xfrm>
            <a:prstGeom prst="rect">
              <a:avLst/>
            </a:prstGeom>
            <a:noFill/>
            <a:ln>
              <a:noFill/>
            </a:ln>
          </p:spPr>
          <p:txBody>
            <a:bodyPr anchorCtr="0" anchor="t" bIns="0" lIns="0" spcFirstLastPara="1" rIns="0" wrap="square" tIns="0">
              <a:noAutofit/>
            </a:bodyPr>
            <a:lstStyle/>
            <a:p>
              <a:pPr indent="-266700" lvl="0" marL="393700" marR="0" rtl="0" algn="l">
                <a:lnSpc>
                  <a:spcPct val="100000"/>
                </a:lnSpc>
                <a:spcBef>
                  <a:spcPts val="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266700" lvl="0" marL="393700" marR="0" rtl="0" algn="l">
                <a:lnSpc>
                  <a:spcPct val="100000"/>
                </a:lnSpc>
                <a:spcBef>
                  <a:spcPts val="70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266700" lvl="0" marL="393700" marR="0" rtl="0" algn="l">
                <a:lnSpc>
                  <a:spcPct val="100000"/>
                </a:lnSpc>
                <a:spcBef>
                  <a:spcPts val="70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700"/>
                </a:spcBef>
                <a:spcAft>
                  <a:spcPts val="0"/>
                </a:spcAft>
                <a:buNone/>
              </a:pPr>
              <a:r>
                <a:rPr b="0" i="0" lang="en" sz="2000" u="none" cap="none" strike="noStrike">
                  <a:solidFill>
                    <a:srgbClr val="000000"/>
                  </a:solidFill>
                  <a:latin typeface="Helvetica Neue"/>
                  <a:ea typeface="Helvetica Neue"/>
                  <a:cs typeface="Helvetica Neue"/>
                  <a:sym typeface="Helvetica Neue"/>
                </a:rPr>
                <a:t>Do you have 15 minutes next week to grab coffee and chat? </a:t>
              </a:r>
              <a:endParaRPr sz="1400"/>
            </a:p>
            <a:p>
              <a:pPr indent="0" lvl="0" marL="0" marR="0" rtl="0" algn="l">
                <a:lnSpc>
                  <a:spcPct val="100000"/>
                </a:lnSpc>
                <a:spcBef>
                  <a:spcPts val="70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p:txBody>
        </p:sp>
        <p:sp>
          <p:nvSpPr>
            <p:cNvPr id="1076" name="Shape 1076"/>
            <p:cNvSpPr/>
            <p:nvPr/>
          </p:nvSpPr>
          <p:spPr>
            <a:xfrm>
              <a:off x="-56603" y="723271"/>
              <a:ext cx="2436900" cy="504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C82506"/>
                </a:buClr>
                <a:buSzPts val="2700"/>
                <a:buFont typeface="Helvetica Neue"/>
                <a:buNone/>
              </a:pPr>
              <a:r>
                <a:rPr b="1" i="0" lang="en" sz="2700" u="none" cap="none" strike="noStrike">
                  <a:solidFill>
                    <a:srgbClr val="C82506"/>
                  </a:solidFill>
                  <a:latin typeface="Helvetica Neue"/>
                  <a:ea typeface="Helvetica Neue"/>
                  <a:cs typeface="Helvetica Neue"/>
                  <a:sym typeface="Helvetica Neue"/>
                </a:rPr>
                <a:t>Call To Action</a:t>
              </a:r>
              <a:endParaRPr sz="1400"/>
            </a:p>
          </p:txBody>
        </p:sp>
      </p:grpSp>
      <p:grpSp>
        <p:nvGrpSpPr>
          <p:cNvPr id="1077" name="Shape 1077"/>
          <p:cNvGrpSpPr/>
          <p:nvPr/>
        </p:nvGrpSpPr>
        <p:grpSpPr>
          <a:xfrm>
            <a:off x="293195" y="2777375"/>
            <a:ext cx="8404080" cy="1985753"/>
            <a:chOff x="-156913" y="-9"/>
            <a:chExt cx="8602805" cy="2029800"/>
          </a:xfrm>
        </p:grpSpPr>
        <p:sp>
          <p:nvSpPr>
            <p:cNvPr id="1078" name="Shape 1078"/>
            <p:cNvSpPr/>
            <p:nvPr/>
          </p:nvSpPr>
          <p:spPr>
            <a:xfrm>
              <a:off x="-8" y="-9"/>
              <a:ext cx="8445900" cy="2029800"/>
            </a:xfrm>
            <a:prstGeom prst="rect">
              <a:avLst/>
            </a:prstGeom>
            <a:noFill/>
            <a:ln>
              <a:noFill/>
            </a:ln>
          </p:spPr>
          <p:txBody>
            <a:bodyPr anchorCtr="0" anchor="t" bIns="0" lIns="0" spcFirstLastPara="1" rIns="0" wrap="square" tIns="0">
              <a:noAutofit/>
            </a:bodyPr>
            <a:lstStyle/>
            <a:p>
              <a:pPr indent="-266700" lvl="0" marL="393700" marR="0" rtl="0" algn="l">
                <a:lnSpc>
                  <a:spcPct val="100000"/>
                </a:lnSpc>
                <a:spcBef>
                  <a:spcPts val="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266700" lvl="0" marL="393700" marR="0" rtl="0" algn="l">
                <a:lnSpc>
                  <a:spcPct val="100000"/>
                </a:lnSpc>
                <a:spcBef>
                  <a:spcPts val="70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700"/>
                </a:spcBef>
                <a:spcAft>
                  <a:spcPts val="0"/>
                </a:spcAft>
                <a:buNone/>
              </a:pPr>
              <a:r>
                <a:rPr b="0" i="0" lang="en" sz="2000" u="none" cap="none" strike="noStrike">
                  <a:solidFill>
                    <a:srgbClr val="000000"/>
                  </a:solidFill>
                  <a:latin typeface="Helvetica Neue"/>
                  <a:ea typeface="Helvetica Neue"/>
                  <a:cs typeface="Helvetica Neue"/>
                  <a:sym typeface="Helvetica Neue"/>
                </a:rPr>
                <a:t>I'd love to learn more about your role, and what it's like to be a ________ at _______.  </a:t>
              </a:r>
              <a:endParaRPr sz="1400"/>
            </a:p>
            <a:p>
              <a:pPr indent="0" lvl="0" marL="0" marR="0" rtl="0" algn="l">
                <a:lnSpc>
                  <a:spcPct val="100000"/>
                </a:lnSpc>
                <a:spcBef>
                  <a:spcPts val="70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70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p:txBody>
        </p:sp>
        <p:sp>
          <p:nvSpPr>
            <p:cNvPr id="1079" name="Shape 1079"/>
            <p:cNvSpPr/>
            <p:nvPr/>
          </p:nvSpPr>
          <p:spPr>
            <a:xfrm>
              <a:off x="-156913" y="290482"/>
              <a:ext cx="2931600" cy="504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C82506"/>
                </a:buClr>
                <a:buSzPts val="2700"/>
                <a:buFont typeface="Helvetica Neue"/>
                <a:buNone/>
              </a:pPr>
              <a:r>
                <a:rPr b="1" i="0" lang="en" sz="2700" u="none" cap="none" strike="noStrike">
                  <a:solidFill>
                    <a:srgbClr val="C82506"/>
                  </a:solidFill>
                  <a:latin typeface="Helvetica Neue"/>
                  <a:ea typeface="Helvetica Neue"/>
                  <a:cs typeface="Helvetica Neue"/>
                  <a:sym typeface="Helvetica Neue"/>
                </a:rPr>
                <a:t>Specific Interest </a:t>
              </a:r>
              <a:endParaRPr sz="1400"/>
            </a:p>
          </p:txBody>
        </p:sp>
      </p:grpSp>
      <p:grpSp>
        <p:nvGrpSpPr>
          <p:cNvPr id="1080" name="Shape 1080"/>
          <p:cNvGrpSpPr/>
          <p:nvPr/>
        </p:nvGrpSpPr>
        <p:grpSpPr>
          <a:xfrm>
            <a:off x="226488" y="1973352"/>
            <a:ext cx="8516660" cy="1132468"/>
            <a:chOff x="-189648" y="-4615"/>
            <a:chExt cx="8718047" cy="1157588"/>
          </a:xfrm>
        </p:grpSpPr>
        <p:sp>
          <p:nvSpPr>
            <p:cNvPr id="1081" name="Shape 1081"/>
            <p:cNvSpPr/>
            <p:nvPr/>
          </p:nvSpPr>
          <p:spPr>
            <a:xfrm>
              <a:off x="-1" y="104773"/>
              <a:ext cx="8528400" cy="1048200"/>
            </a:xfrm>
            <a:prstGeom prst="rect">
              <a:avLst/>
            </a:prstGeom>
            <a:noFill/>
            <a:ln>
              <a:noFill/>
            </a:ln>
          </p:spPr>
          <p:txBody>
            <a:bodyPr anchorCtr="0" anchor="t" bIns="0" lIns="0" spcFirstLastPara="1" rIns="0" wrap="square" tIns="0">
              <a:noAutofit/>
            </a:bodyPr>
            <a:lstStyle/>
            <a:p>
              <a:pPr indent="-266700" lvl="0" marL="393700" marR="0" rtl="0" algn="l">
                <a:lnSpc>
                  <a:spcPct val="100000"/>
                </a:lnSpc>
                <a:spcBef>
                  <a:spcPts val="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700"/>
                </a:spcBef>
                <a:spcAft>
                  <a:spcPts val="0"/>
                </a:spcAft>
                <a:buNone/>
              </a:pPr>
              <a:r>
                <a:rPr b="0" i="0" lang="en" sz="2000" u="none" cap="none" strike="noStrike">
                  <a:solidFill>
                    <a:srgbClr val="000000"/>
                  </a:solidFill>
                  <a:latin typeface="Helvetica Neue"/>
                  <a:ea typeface="Helvetica Neue"/>
                  <a:cs typeface="Helvetica Neue"/>
                  <a:sym typeface="Helvetica Neue"/>
                </a:rPr>
                <a:t>I'm getting up to speed with the design/development scene in Denver, and I saw that you work at __________. </a:t>
              </a:r>
              <a:endParaRPr sz="1400"/>
            </a:p>
            <a:p>
              <a:pPr indent="0" lvl="0" marL="0" marR="0" rtl="0" algn="l">
                <a:lnSpc>
                  <a:spcPct val="100000"/>
                </a:lnSpc>
                <a:spcBef>
                  <a:spcPts val="70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p:txBody>
        </p:sp>
        <p:sp>
          <p:nvSpPr>
            <p:cNvPr id="1082" name="Shape 1082"/>
            <p:cNvSpPr/>
            <p:nvPr/>
          </p:nvSpPr>
          <p:spPr>
            <a:xfrm>
              <a:off x="-189648" y="-4615"/>
              <a:ext cx="2216100" cy="516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C82506"/>
                </a:buClr>
                <a:buSzPts val="2700"/>
                <a:buFont typeface="Helvetica Neue"/>
                <a:buNone/>
              </a:pPr>
              <a:r>
                <a:rPr b="1" i="0" lang="en" sz="2700" u="none" cap="none" strike="noStrike">
                  <a:solidFill>
                    <a:srgbClr val="C82506"/>
                  </a:solidFill>
                  <a:latin typeface="Helvetica Neue"/>
                  <a:ea typeface="Helvetica Neue"/>
                  <a:cs typeface="Helvetica Neue"/>
                  <a:sym typeface="Helvetica Neue"/>
                </a:rPr>
                <a:t>Connection </a:t>
              </a:r>
              <a:endParaRPr sz="1400"/>
            </a:p>
          </p:txBody>
        </p:sp>
      </p:grpSp>
      <p:grpSp>
        <p:nvGrpSpPr>
          <p:cNvPr id="1083" name="Shape 1083"/>
          <p:cNvGrpSpPr/>
          <p:nvPr/>
        </p:nvGrpSpPr>
        <p:grpSpPr>
          <a:xfrm>
            <a:off x="151986" y="892914"/>
            <a:ext cx="8730844" cy="1096774"/>
            <a:chOff x="-199194" y="-1"/>
            <a:chExt cx="8937296" cy="1121102"/>
          </a:xfrm>
        </p:grpSpPr>
        <p:sp>
          <p:nvSpPr>
            <p:cNvPr id="1084" name="Shape 1084"/>
            <p:cNvSpPr/>
            <p:nvPr/>
          </p:nvSpPr>
          <p:spPr>
            <a:xfrm>
              <a:off x="78002" y="54601"/>
              <a:ext cx="8660100" cy="106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700"/>
                </a:spcBef>
                <a:spcAft>
                  <a:spcPts val="0"/>
                </a:spcAft>
                <a:buNone/>
              </a:pPr>
              <a:r>
                <a:rPr b="0" i="0" lang="en" sz="2000" u="none" cap="none" strike="noStrike">
                  <a:solidFill>
                    <a:srgbClr val="000000"/>
                  </a:solidFill>
                  <a:latin typeface="Helvetica Neue"/>
                  <a:ea typeface="Helvetica Neue"/>
                  <a:cs typeface="Helvetica Neue"/>
                  <a:sym typeface="Helvetica Neue"/>
                </a:rPr>
                <a:t>My name is ____ and I’m studying _________ at General Assembly in Denver.  </a:t>
              </a:r>
              <a:endParaRPr sz="1400"/>
            </a:p>
            <a:p>
              <a:pPr indent="0" lvl="0" marL="0" marR="0" rtl="0" algn="l">
                <a:lnSpc>
                  <a:spcPct val="100000"/>
                </a:lnSpc>
                <a:spcBef>
                  <a:spcPts val="70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p:txBody>
        </p:sp>
        <p:sp>
          <p:nvSpPr>
            <p:cNvPr id="1085" name="Shape 1085"/>
            <p:cNvSpPr/>
            <p:nvPr/>
          </p:nvSpPr>
          <p:spPr>
            <a:xfrm>
              <a:off x="-199194" y="-1"/>
              <a:ext cx="2574300" cy="5154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C82506"/>
                </a:buClr>
                <a:buSzPts val="2700"/>
                <a:buFont typeface="Helvetica Neue"/>
                <a:buNone/>
              </a:pPr>
              <a:r>
                <a:rPr b="1" i="0" lang="en" sz="2700" u="none" cap="none" strike="noStrike">
                  <a:solidFill>
                    <a:srgbClr val="C82506"/>
                  </a:solidFill>
                  <a:latin typeface="Helvetica Neue"/>
                  <a:ea typeface="Helvetica Neue"/>
                  <a:cs typeface="Helvetica Neue"/>
                  <a:sym typeface="Helvetica Neue"/>
                </a:rPr>
                <a:t>Introduction  </a:t>
              </a:r>
              <a:endParaRPr sz="1400"/>
            </a:p>
          </p:txBody>
        </p:sp>
      </p:grpSp>
      <p:sp>
        <p:nvSpPr>
          <p:cNvPr id="1086" name="Shape 1086"/>
          <p:cNvSpPr/>
          <p:nvPr/>
        </p:nvSpPr>
        <p:spPr>
          <a:xfrm>
            <a:off x="446484" y="519601"/>
            <a:ext cx="5429400" cy="303900"/>
          </a:xfrm>
          <a:prstGeom prst="rect">
            <a:avLst/>
          </a:prstGeom>
          <a:noFill/>
          <a:ln>
            <a:noFill/>
          </a:ln>
        </p:spPr>
        <p:txBody>
          <a:bodyPr anchorCtr="0" anchor="t" bIns="0" lIns="0" spcFirstLastPara="1" rIns="0" wrap="square" tIns="0">
            <a:noAutofit/>
          </a:bodyPr>
          <a:lstStyle/>
          <a:p>
            <a:pPr indent="0" lvl="1"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BUILDING YOUR DIGITAL NETWORK</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474A"/>
        </a:solidFill>
      </p:bgPr>
    </p:bg>
    <p:spTree>
      <p:nvGrpSpPr>
        <p:cNvPr id="1090" name="Shape 1090"/>
        <p:cNvGrpSpPr/>
        <p:nvPr/>
      </p:nvGrpSpPr>
      <p:grpSpPr>
        <a:xfrm>
          <a:off x="0" y="0"/>
          <a:ext cx="0" cy="0"/>
          <a:chOff x="0" y="0"/>
          <a:chExt cx="0" cy="0"/>
        </a:xfrm>
      </p:grpSpPr>
      <p:sp>
        <p:nvSpPr>
          <p:cNvPr id="1091" name="Shape 1091"/>
          <p:cNvSpPr txBox="1"/>
          <p:nvPr>
            <p:ph idx="1" type="body"/>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0" marL="0" marR="0" rtl="0" algn="l">
              <a:lnSpc>
                <a:spcPct val="104545"/>
              </a:lnSpc>
              <a:spcBef>
                <a:spcPts val="0"/>
              </a:spcBef>
              <a:spcAft>
                <a:spcPts val="0"/>
              </a:spcAft>
              <a:buClr>
                <a:srgbClr val="000000"/>
              </a:buClr>
              <a:buSzPts val="2200"/>
              <a:buFont typeface="Arial"/>
              <a:buNone/>
            </a:pPr>
            <a:r>
              <a:rPr b="1" i="0" lang="en" sz="2200" u="none" cap="none" strike="noStrike">
                <a:solidFill>
                  <a:srgbClr val="000000"/>
                </a:solidFill>
                <a:latin typeface="Helvetica Neue"/>
                <a:ea typeface="Helvetica Neue"/>
                <a:cs typeface="Helvetica Neue"/>
                <a:sym typeface="Helvetica Neue"/>
              </a:rPr>
              <a:t>WHAT QUESTIONS CAN YOU ASK? </a:t>
            </a:r>
            <a:endParaRPr sz="1400"/>
          </a:p>
        </p:txBody>
      </p:sp>
      <p:sp>
        <p:nvSpPr>
          <p:cNvPr id="1092" name="Shape 1092"/>
          <p:cNvSpPr txBox="1"/>
          <p:nvPr>
            <p:ph idx="2" type="body"/>
          </p:nvPr>
        </p:nvSpPr>
        <p:spPr>
          <a:xfrm>
            <a:off x="446484" y="1138188"/>
            <a:ext cx="8250900" cy="197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500"/>
              <a:buFont typeface="Arial"/>
              <a:buNone/>
            </a:pPr>
            <a:r>
              <a:rPr b="1" i="0" lang="en" sz="4500" u="none" cap="none" strike="noStrike">
                <a:solidFill>
                  <a:srgbClr val="FFFFFF"/>
                </a:solidFill>
                <a:latin typeface="Helvetica Neue"/>
                <a:ea typeface="Helvetica Neue"/>
                <a:cs typeface="Helvetica Neue"/>
                <a:sym typeface="Helvetica Neue"/>
              </a:rPr>
              <a:t>WHO ELSE DO YOU KNOW? </a:t>
            </a:r>
            <a:endParaRPr sz="1400"/>
          </a:p>
        </p:txBody>
      </p:sp>
      <p:sp>
        <p:nvSpPr>
          <p:cNvPr id="1093" name="Shape 1093"/>
          <p:cNvSpPr/>
          <p:nvPr/>
        </p:nvSpPr>
        <p:spPr>
          <a:xfrm>
            <a:off x="446484" y="2321376"/>
            <a:ext cx="8250900" cy="149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000"/>
              <a:buFont typeface="Helvetica Neue"/>
              <a:buNone/>
            </a:pPr>
            <a:r>
              <a:rPr b="0" i="0" lang="en" sz="2000" u="none" cap="none" strike="noStrike">
                <a:solidFill>
                  <a:srgbClr val="FFFFFF"/>
                </a:solidFill>
                <a:latin typeface="Helvetica Neue"/>
                <a:ea typeface="Helvetica Neue"/>
                <a:cs typeface="Helvetica Neue"/>
                <a:sym typeface="Helvetica Neue"/>
              </a:rPr>
              <a:t>Thanks so much for taking the time to tell me more about your role/the company.  I’d like to keep learning more about development at companies like yours/with products like yours/people who have similar responsibilities etc.  is there anyone that you could recommend me to and/or any companies that you suggest I try to reach out to?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C2BC"/>
        </a:solidFill>
      </p:bgPr>
    </p:bg>
    <p:spTree>
      <p:nvGrpSpPr>
        <p:cNvPr id="1097" name="Shape 1097"/>
        <p:cNvGrpSpPr/>
        <p:nvPr/>
      </p:nvGrpSpPr>
      <p:grpSpPr>
        <a:xfrm>
          <a:off x="0" y="0"/>
          <a:ext cx="0" cy="0"/>
          <a:chOff x="0" y="0"/>
          <a:chExt cx="0" cy="0"/>
        </a:xfrm>
      </p:grpSpPr>
      <p:sp>
        <p:nvSpPr>
          <p:cNvPr id="1098" name="Shape 1098"/>
          <p:cNvSpPr txBox="1"/>
          <p:nvPr>
            <p:ph idx="2" type="body"/>
          </p:nvPr>
        </p:nvSpPr>
        <p:spPr>
          <a:xfrm>
            <a:off x="446484" y="727323"/>
            <a:ext cx="71439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FFFFFF"/>
              </a:buClr>
              <a:buSzPts val="2300"/>
              <a:buFont typeface="Helvetica Neue"/>
              <a:buNone/>
            </a:pPr>
            <a:r>
              <a:rPr b="1" i="0" lang="en" sz="2300" u="none" cap="none" strike="noStrike">
                <a:solidFill>
                  <a:srgbClr val="FFFFFF"/>
                </a:solidFill>
                <a:latin typeface="Helvetica Neue"/>
                <a:ea typeface="Helvetica Neue"/>
                <a:cs typeface="Helvetica Neue"/>
                <a:sym typeface="Helvetica Neue"/>
              </a:rPr>
              <a:t>NETWORKING</a:t>
            </a:r>
            <a:endParaRPr sz="1000"/>
          </a:p>
        </p:txBody>
      </p:sp>
      <p:sp>
        <p:nvSpPr>
          <p:cNvPr id="1099" name="Shape 1099"/>
          <p:cNvSpPr txBox="1"/>
          <p:nvPr>
            <p:ph idx="1" type="body"/>
          </p:nvPr>
        </p:nvSpPr>
        <p:spPr>
          <a:xfrm>
            <a:off x="446484" y="1193453"/>
            <a:ext cx="8250900" cy="3667800"/>
          </a:xfrm>
          <a:prstGeom prst="rect">
            <a:avLst/>
          </a:prstGeom>
          <a:noFill/>
          <a:ln>
            <a:noFill/>
          </a:ln>
        </p:spPr>
        <p:txBody>
          <a:bodyPr anchorCtr="0" anchor="t" bIns="0" lIns="0" spcFirstLastPara="1" rIns="0" wrap="square" tIns="0">
            <a:noAutofit/>
          </a:bodyPr>
          <a:lstStyle/>
          <a:p>
            <a:pPr indent="0" lvl="0" marL="0" marR="0" rtl="0" algn="l">
              <a:lnSpc>
                <a:spcPct val="88636"/>
              </a:lnSpc>
              <a:spcBef>
                <a:spcPts val="0"/>
              </a:spcBef>
              <a:spcAft>
                <a:spcPts val="0"/>
              </a:spcAft>
              <a:buClr>
                <a:srgbClr val="FFFFFF"/>
              </a:buClr>
              <a:buSzPts val="9000"/>
              <a:buFont typeface="Merriweather Sans"/>
              <a:buNone/>
            </a:pPr>
            <a:r>
              <a:rPr b="1" i="0" lang="en" sz="8000" u="none" cap="none" strike="noStrike">
                <a:solidFill>
                  <a:srgbClr val="FFFFFF"/>
                </a:solidFill>
                <a:latin typeface="Helvetica Neue"/>
                <a:ea typeface="Helvetica Neue"/>
                <a:cs typeface="Helvetica Neue"/>
                <a:sym typeface="Helvetica Neue"/>
              </a:rPr>
              <a:t>BUILDING RELATIONSHIPS</a:t>
            </a:r>
            <a:endParaRPr sz="8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cxnSp>
        <p:nvCxnSpPr>
          <p:cNvPr id="1104" name="Shape 1104"/>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05" name="Shape 1105"/>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06" name="Shape 1106"/>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WE LOVE DATA</a:t>
            </a:r>
            <a:endParaRPr sz="1000"/>
          </a:p>
        </p:txBody>
      </p:sp>
      <p:sp>
        <p:nvSpPr>
          <p:cNvPr id="1107" name="Shape 1107"/>
          <p:cNvSpPr/>
          <p:nvPr/>
        </p:nvSpPr>
        <p:spPr>
          <a:xfrm>
            <a:off x="446476" y="1294900"/>
            <a:ext cx="7708800" cy="92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A whopping 80% of jobs are found through networking.</a:t>
            </a:r>
            <a:endParaRPr sz="1000"/>
          </a:p>
        </p:txBody>
      </p:sp>
      <p:sp>
        <p:nvSpPr>
          <p:cNvPr id="1108" name="Shape 1108"/>
          <p:cNvSpPr/>
          <p:nvPr/>
        </p:nvSpPr>
        <p:spPr>
          <a:xfrm>
            <a:off x="425025" y="1752250"/>
            <a:ext cx="7751700" cy="26199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Ask your peers at parties and reunions where they </a:t>
            </a:r>
            <a:endParaRPr sz="1000"/>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found their jobs as tech workers, and I’m sure you will start hearing:</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 “</a:t>
            </a:r>
            <a:r>
              <a:rPr lang="en" sz="1900">
                <a:latin typeface="Helvetica Neue"/>
                <a:ea typeface="Helvetica Neue"/>
                <a:cs typeface="Helvetica Neue"/>
                <a:sym typeface="Helvetica Neue"/>
              </a:rPr>
              <a:t>G</a:t>
            </a:r>
            <a:r>
              <a:rPr b="0" i="0" lang="en" sz="1900" u="none" cap="none" strike="noStrike">
                <a:solidFill>
                  <a:srgbClr val="000000"/>
                </a:solidFill>
                <a:latin typeface="Helvetica Neue"/>
                <a:ea typeface="Helvetica Neue"/>
                <a:cs typeface="Helvetica Neue"/>
                <a:sym typeface="Helvetica Neue"/>
              </a:rPr>
              <a:t>irlfriend’s brother recommended me” or “my friend works on the sales team.”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Most companies even offer a bonus of anywhere between $500-$10,000 to employees that refer a new hire to the team.</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cxnSp>
        <p:nvCxnSpPr>
          <p:cNvPr id="1113" name="Shape 1113"/>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pic>
        <p:nvPicPr>
          <p:cNvPr id="1114" name="Shape 1114"/>
          <p:cNvPicPr preferRelativeResize="0"/>
          <p:nvPr>
            <p:ph idx="2"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115" name="Shape 1115"/>
          <p:cNvSpPr txBox="1"/>
          <p:nvPr>
            <p:ph idx="1" type="body"/>
          </p:nvPr>
        </p:nvSpPr>
        <p:spPr>
          <a:xfrm>
            <a:off x="651867"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NETWORKING</a:t>
            </a:r>
            <a:endParaRPr sz="1000"/>
          </a:p>
        </p:txBody>
      </p:sp>
      <p:sp>
        <p:nvSpPr>
          <p:cNvPr id="1116" name="Shape 1116"/>
          <p:cNvSpPr/>
          <p:nvPr/>
        </p:nvSpPr>
        <p:spPr>
          <a:xfrm>
            <a:off x="1885821" y="2402979"/>
            <a:ext cx="4917600" cy="3375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stock photo showing an unusual connection</a:t>
            </a:r>
            <a:endParaRPr sz="1000"/>
          </a:p>
        </p:txBody>
      </p:sp>
      <p:pic>
        <p:nvPicPr>
          <p:cNvPr id="1117" name="Shape 1117"/>
          <p:cNvPicPr preferRelativeResize="0"/>
          <p:nvPr/>
        </p:nvPicPr>
        <p:blipFill rotWithShape="1">
          <a:blip r:embed="rId4">
            <a:alphaModFix/>
          </a:blip>
          <a:srcRect b="0" l="0" r="0" t="0"/>
          <a:stretch/>
        </p:blipFill>
        <p:spPr>
          <a:xfrm>
            <a:off x="1410623" y="297359"/>
            <a:ext cx="5699028" cy="42742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cxnSp>
        <p:nvCxnSpPr>
          <p:cNvPr id="1122" name="Shape 1122"/>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23" name="Shape 1123"/>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24" name="Shape 1124"/>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NETWORK AT GA</a:t>
            </a:r>
            <a:endParaRPr sz="1000"/>
          </a:p>
        </p:txBody>
      </p:sp>
      <p:sp>
        <p:nvSpPr>
          <p:cNvPr id="1125" name="Shape 1125"/>
          <p:cNvSpPr/>
          <p:nvPr/>
        </p:nvSpPr>
        <p:spPr>
          <a:xfrm>
            <a:off x="464344" y="1238257"/>
            <a:ext cx="8215200" cy="3471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Start with</a:t>
            </a:r>
            <a:r>
              <a:rPr lang="en" sz="1900">
                <a:latin typeface="Helvetica Neue"/>
                <a:ea typeface="Helvetica Neue"/>
                <a:cs typeface="Helvetica Neue"/>
                <a:sym typeface="Helvetica Neue"/>
              </a:rPr>
              <a:t> DSI,</a:t>
            </a:r>
            <a:r>
              <a:rPr b="0" i="0" lang="en" sz="1900" u="none" cap="none" strike="noStrike">
                <a:solidFill>
                  <a:srgbClr val="000000"/>
                </a:solidFill>
                <a:latin typeface="Helvetica Neue"/>
                <a:ea typeface="Helvetica Neue"/>
                <a:cs typeface="Helvetica Neue"/>
                <a:sym typeface="Helvetica Neue"/>
              </a:rPr>
              <a:t> </a:t>
            </a:r>
            <a:r>
              <a:rPr lang="en" sz="1900">
                <a:latin typeface="Helvetica Neue"/>
                <a:ea typeface="Helvetica Neue"/>
                <a:cs typeface="Helvetica Neue"/>
                <a:sym typeface="Helvetica Neue"/>
              </a:rPr>
              <a:t>UXDI</a:t>
            </a:r>
            <a:r>
              <a:rPr b="0" i="0" lang="en" sz="1900" u="none" cap="none" strike="noStrike">
                <a:solidFill>
                  <a:srgbClr val="000000"/>
                </a:solidFill>
                <a:latin typeface="Helvetica Neue"/>
                <a:ea typeface="Helvetica Neue"/>
                <a:cs typeface="Helvetica Neue"/>
                <a:sym typeface="Helvetica Neue"/>
              </a:rPr>
              <a:t> and other </a:t>
            </a:r>
            <a:r>
              <a:rPr lang="en" sz="1900">
                <a:latin typeface="Helvetica Neue"/>
                <a:ea typeface="Helvetica Neue"/>
                <a:cs typeface="Helvetica Neue"/>
                <a:sym typeface="Helvetica Neue"/>
              </a:rPr>
              <a:t>WDI</a:t>
            </a:r>
            <a:r>
              <a:rPr b="0" i="0" lang="en" sz="1900" u="none" cap="none" strike="noStrike">
                <a:solidFill>
                  <a:srgbClr val="000000"/>
                </a:solidFill>
                <a:latin typeface="Helvetica Neue"/>
                <a:ea typeface="Helvetica Neue"/>
                <a:cs typeface="Helvetica Neue"/>
                <a:sym typeface="Helvetica Neue"/>
              </a:rPr>
              <a:t> students</a:t>
            </a:r>
            <a:endParaRPr sz="1000"/>
          </a:p>
          <a:p>
            <a:pPr indent="0" lvl="0" marL="0" marR="0" rtl="0" algn="l">
              <a:lnSpc>
                <a:spcPct val="100000"/>
              </a:lnSpc>
              <a:spcBef>
                <a:spcPts val="20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After you graduate, work on projects together. Get experience working with product managers and web developers. If you include 2-3 of your classmates you’ve essentially created a team. </a:t>
            </a:r>
            <a:endParaRPr sz="1000"/>
          </a:p>
          <a:p>
            <a:pPr indent="0" lvl="0" marL="0" marR="0" rtl="0" algn="l">
              <a:lnSpc>
                <a:spcPct val="100000"/>
              </a:lnSpc>
              <a:spcBef>
                <a:spcPts val="20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Benefits:</a:t>
            </a:r>
            <a:endParaRPr sz="1000"/>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An additional portfolio piece </a:t>
            </a:r>
            <a:endParaRPr sz="1000"/>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Experience working in an agile environment that you can speak to in interviews</a:t>
            </a:r>
            <a:endParaRPr sz="1000"/>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Networking</a:t>
            </a:r>
            <a:endParaRPr sz="1000"/>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Community building</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cxnSp>
        <p:nvCxnSpPr>
          <p:cNvPr id="1130" name="Shape 1130"/>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1131" name="Shape 1131"/>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pic>
        <p:nvPicPr>
          <p:cNvPr id="1132" name="Shape 1132"/>
          <p:cNvPicPr preferRelativeResize="0"/>
          <p:nvPr>
            <p:ph idx="2"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133" name="Shape 1133"/>
          <p:cNvSpPr txBox="1"/>
          <p:nvPr>
            <p:ph idx="3" type="body"/>
          </p:nvPr>
        </p:nvSpPr>
        <p:spPr>
          <a:xfrm>
            <a:off x="455414" y="692523"/>
            <a:ext cx="8259900" cy="273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Merriweather Sans"/>
              <a:buNone/>
            </a:pPr>
            <a:r>
              <a:rPr b="0" i="0" lang="en" sz="1900" u="none" cap="none" strike="noStrike">
                <a:solidFill>
                  <a:srgbClr val="000000"/>
                </a:solidFill>
                <a:latin typeface="Helvetica Neue"/>
                <a:ea typeface="Helvetica Neue"/>
                <a:cs typeface="Helvetica Neue"/>
                <a:sym typeface="Helvetica Neue"/>
              </a:rPr>
              <a:t>Circle of Influence Activity</a:t>
            </a:r>
            <a:endParaRPr sz="1000"/>
          </a:p>
        </p:txBody>
      </p:sp>
      <p:sp>
        <p:nvSpPr>
          <p:cNvPr id="1134" name="Shape 1134"/>
          <p:cNvSpPr txBox="1"/>
          <p:nvPr>
            <p:ph idx="4" type="body"/>
          </p:nvPr>
        </p:nvSpPr>
        <p:spPr>
          <a:xfrm>
            <a:off x="651867"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PRESENTATION TITLE</a:t>
            </a:r>
            <a:endParaRPr sz="1000"/>
          </a:p>
        </p:txBody>
      </p:sp>
      <p:pic>
        <p:nvPicPr>
          <p:cNvPr id="1135" name="Shape 1135"/>
          <p:cNvPicPr preferRelativeResize="0"/>
          <p:nvPr/>
        </p:nvPicPr>
        <p:blipFill rotWithShape="1">
          <a:blip r:embed="rId4">
            <a:alphaModFix/>
          </a:blip>
          <a:srcRect b="0" l="0" r="0" t="0"/>
          <a:stretch/>
        </p:blipFill>
        <p:spPr>
          <a:xfrm>
            <a:off x="2410178" y="960999"/>
            <a:ext cx="3891210" cy="3569008"/>
          </a:xfrm>
          <a:prstGeom prst="rect">
            <a:avLst/>
          </a:prstGeom>
          <a:noFill/>
          <a:ln>
            <a:noFill/>
          </a:ln>
        </p:spPr>
      </p:pic>
      <p:sp>
        <p:nvSpPr>
          <p:cNvPr id="1136" name="Shape 1136"/>
          <p:cNvSpPr/>
          <p:nvPr/>
        </p:nvSpPr>
        <p:spPr>
          <a:xfrm>
            <a:off x="3828028" y="2872883"/>
            <a:ext cx="911400" cy="4179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Everyday</a:t>
            </a:r>
            <a:endParaRPr sz="1000"/>
          </a:p>
          <a:p>
            <a:pPr indent="0" lvl="0" marL="0" marR="0" rtl="0" algn="l">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Interactions</a:t>
            </a:r>
            <a:endParaRPr sz="1000"/>
          </a:p>
        </p:txBody>
      </p:sp>
      <p:sp>
        <p:nvSpPr>
          <p:cNvPr id="1137" name="Shape 1137"/>
          <p:cNvSpPr/>
          <p:nvPr/>
        </p:nvSpPr>
        <p:spPr>
          <a:xfrm>
            <a:off x="4162127" y="1652380"/>
            <a:ext cx="1045200" cy="4179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Strategic </a:t>
            </a:r>
            <a:endParaRPr sz="1000"/>
          </a:p>
          <a:p>
            <a:pPr indent="0" lvl="0" marL="0" marR="0" rtl="0" algn="l">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Relationships</a:t>
            </a:r>
            <a:endParaRPr sz="1000"/>
          </a:p>
        </p:txBody>
      </p:sp>
      <p:sp>
        <p:nvSpPr>
          <p:cNvPr id="1138" name="Shape 1138"/>
          <p:cNvSpPr/>
          <p:nvPr/>
        </p:nvSpPr>
        <p:spPr>
          <a:xfrm>
            <a:off x="2649309" y="1305723"/>
            <a:ext cx="857700" cy="4179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Influential </a:t>
            </a:r>
            <a:endParaRPr sz="1000"/>
          </a:p>
          <a:p>
            <a:pPr indent="0" lvl="0" marL="0" marR="0" rtl="0" algn="l">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Contacts</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Shape 940"/>
          <p:cNvSpPr/>
          <p:nvPr/>
        </p:nvSpPr>
        <p:spPr>
          <a:xfrm>
            <a:off x="366375" y="860700"/>
            <a:ext cx="8355000" cy="4282800"/>
          </a:xfrm>
          <a:prstGeom prst="rect">
            <a:avLst/>
          </a:prstGeom>
          <a:noFill/>
          <a:ln>
            <a:noFill/>
          </a:ln>
        </p:spPr>
        <p:txBody>
          <a:bodyPr anchorCtr="0" anchor="t" bIns="91275" lIns="91275" spcFirstLastPara="1" rIns="91275" wrap="square" tIns="91275">
            <a:noAutofit/>
          </a:bodyPr>
          <a:lstStyle/>
          <a:p>
            <a:pPr indent="0" lvl="0" marL="0" marR="0" rtl="0" algn="l">
              <a:lnSpc>
                <a:spcPct val="100000"/>
              </a:lnSpc>
              <a:spcBef>
                <a:spcPts val="0"/>
              </a:spcBef>
              <a:spcAft>
                <a:spcPts val="0"/>
              </a:spcAft>
              <a:buClr>
                <a:schemeClr val="dk1"/>
              </a:buClr>
              <a:buSzPts val="1100"/>
              <a:buFont typeface="Arial"/>
              <a:buNone/>
            </a:pPr>
            <a:r>
              <a:t/>
            </a:r>
            <a:endParaRPr sz="18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en" sz="1800">
                <a:solidFill>
                  <a:schemeClr val="dk1"/>
                </a:solidFill>
              </a:rPr>
              <a:t>Week Two:</a:t>
            </a:r>
            <a:endParaRPr b="1" sz="18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 sz="1800">
                <a:solidFill>
                  <a:schemeClr val="dk1"/>
                </a:solidFill>
              </a:rPr>
              <a:t>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What’s my brand worksheet</a:t>
            </a:r>
            <a:endParaRPr sz="1800">
              <a:solidFill>
                <a:schemeClr val="dk1"/>
              </a:solidFill>
            </a:endParaRPr>
          </a:p>
          <a:p>
            <a:pPr indent="45720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   </a:t>
            </a:r>
            <a:r>
              <a:rPr lang="en" sz="1200" u="sng">
                <a:solidFill>
                  <a:schemeClr val="hlink"/>
                </a:solidFill>
                <a:highlight>
                  <a:srgbClr val="FFFFFF"/>
                </a:highlight>
                <a:hlinkClick r:id="rId3"/>
              </a:rPr>
              <a:t>https://goo.gl/forms/s7qDGunivtjm2cub2</a:t>
            </a:r>
            <a:endParaRPr sz="1200">
              <a:solidFill>
                <a:schemeClr val="dk1"/>
              </a:solidFill>
              <a:highlight>
                <a:srgbClr val="FFFFFF"/>
              </a:highlight>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Work on LinkedIn using LinkedIn check sheet</a:t>
            </a:r>
            <a:endParaRPr sz="1800">
              <a:solidFill>
                <a:schemeClr val="dk1"/>
              </a:solidFill>
            </a:endParaRPr>
          </a:p>
          <a:p>
            <a:pPr indent="45720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   </a:t>
            </a:r>
            <a:r>
              <a:rPr lang="en" sz="1200" u="sng">
                <a:solidFill>
                  <a:schemeClr val="hlink"/>
                </a:solidFill>
                <a:hlinkClick r:id="rId4"/>
              </a:rPr>
              <a:t>https://docs.google.com/document/d/1_hUYTTiR-r7IZW6176g7xBtE4EHXDTVPt45qhc1VX8s/edit</a:t>
            </a:r>
            <a:endParaRPr sz="12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Identify one meet up to attend while in class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 sz="1800">
                <a:solidFill>
                  <a:schemeClr val="dk1"/>
                </a:solidFill>
              </a:rPr>
              <a:t>Reach out to one of the alumni you met last week with a personalized greeting and ask to meet or have a one-on-one chat about their experience and ask for any advice they may have (either the panel or post-class group)</a:t>
            </a:r>
            <a:endParaRPr sz="1800">
              <a:solidFill>
                <a:schemeClr val="dk1"/>
              </a:solidFill>
            </a:endParaRPr>
          </a:p>
        </p:txBody>
      </p:sp>
      <p:sp>
        <p:nvSpPr>
          <p:cNvPr id="941" name="Shape 941"/>
          <p:cNvSpPr/>
          <p:nvPr/>
        </p:nvSpPr>
        <p:spPr>
          <a:xfrm>
            <a:off x="455202" y="519600"/>
            <a:ext cx="80229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Helvetica Neue"/>
              <a:buNone/>
            </a:pPr>
            <a:r>
              <a:rPr b="1" i="0" lang="en" sz="2000" u="none" cap="none" strike="noStrike">
                <a:solidFill>
                  <a:srgbClr val="000000"/>
                </a:solidFill>
                <a:latin typeface="Helvetica Neue"/>
                <a:ea typeface="Helvetica Neue"/>
                <a:cs typeface="Helvetica Neue"/>
                <a:sym typeface="Helvetica Neue"/>
              </a:rPr>
              <a:t>OUTCOMES EXPECTATIONS - Due </a:t>
            </a:r>
            <a:r>
              <a:rPr b="1" lang="en" sz="2000">
                <a:latin typeface="Helvetica Neue"/>
                <a:ea typeface="Helvetica Neue"/>
                <a:cs typeface="Helvetica Neue"/>
                <a:sym typeface="Helvetica Neue"/>
              </a:rPr>
              <a:t>April 4th</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cxnSp>
        <p:nvCxnSpPr>
          <p:cNvPr id="1143" name="Shape 1143"/>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44" name="Shape 1144"/>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45" name="Shape 1145"/>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INFORMATIONAL INTERVIEW</a:t>
            </a:r>
            <a:endParaRPr sz="1000"/>
          </a:p>
        </p:txBody>
      </p:sp>
      <p:sp>
        <p:nvSpPr>
          <p:cNvPr id="1146" name="Shape 1146"/>
          <p:cNvSpPr/>
          <p:nvPr/>
        </p:nvSpPr>
        <p:spPr>
          <a:xfrm>
            <a:off x="437555" y="1285643"/>
            <a:ext cx="6074700" cy="81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9C4BE"/>
              </a:buClr>
              <a:buSzPts val="1900"/>
              <a:buFont typeface="Helvetica Neue"/>
              <a:buNone/>
            </a:pPr>
            <a:r>
              <a:rPr b="1" i="0" lang="en" sz="1900" u="none" cap="none" strike="noStrike">
                <a:solidFill>
                  <a:srgbClr val="39C4BE"/>
                </a:solidFill>
                <a:latin typeface="Helvetica Neue"/>
                <a:ea typeface="Helvetica Neue"/>
                <a:cs typeface="Helvetica Neue"/>
                <a:sym typeface="Helvetica Neue"/>
              </a:rPr>
              <a:t>Start Networking.</a:t>
            </a:r>
            <a:r>
              <a:rPr b="1" i="0" lang="en" sz="1900" u="none" cap="none" strike="noStrike">
                <a:solidFill>
                  <a:schemeClr val="accent5"/>
                </a:solidFill>
                <a:latin typeface="Helvetica Neue"/>
                <a:ea typeface="Helvetica Neue"/>
                <a:cs typeface="Helvetica Neue"/>
                <a:sym typeface="Helvetica Neue"/>
              </a:rPr>
              <a:t> </a:t>
            </a:r>
            <a:r>
              <a:rPr b="0" i="0" lang="en" sz="1900" u="none" cap="none" strike="noStrike">
                <a:solidFill>
                  <a:srgbClr val="000000"/>
                </a:solidFill>
                <a:latin typeface="Helvetica Neue"/>
                <a:ea typeface="Helvetica Neue"/>
                <a:cs typeface="Helvetica Neue"/>
                <a:sym typeface="Helvetica Neue"/>
              </a:rPr>
              <a:t>Find people who have what you want and start learning how you can get to where they are. How? Reach out to them on LinkedIn! </a:t>
            </a:r>
            <a:endParaRPr sz="1000"/>
          </a:p>
        </p:txBody>
      </p:sp>
      <p:sp>
        <p:nvSpPr>
          <p:cNvPr id="1147" name="Shape 1147"/>
          <p:cNvSpPr/>
          <p:nvPr/>
        </p:nvSpPr>
        <p:spPr>
          <a:xfrm>
            <a:off x="439881" y="2230189"/>
            <a:ext cx="7101900" cy="2370900"/>
          </a:xfrm>
          <a:prstGeom prst="rect">
            <a:avLst/>
          </a:prstGeom>
          <a:noFill/>
          <a:ln>
            <a:noFill/>
          </a:ln>
        </p:spPr>
        <p:txBody>
          <a:bodyPr anchorCtr="0" anchor="ctr" bIns="34525" lIns="34525" spcFirstLastPara="1" rIns="34525" wrap="square" tIns="34525">
            <a:noAutofit/>
          </a:bodyPr>
          <a:lstStyle/>
          <a:p>
            <a:pPr indent="-146050" lvl="0" marL="152400" marR="0" rtl="0" algn="l">
              <a:lnSpc>
                <a:spcPct val="100000"/>
              </a:lnSpc>
              <a:spcBef>
                <a:spcPts val="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Target those with similar backgrounds as you.</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Ask if they would be willing to talk to you for 30 minutes.</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Share that you’re just starting in this field and could use advice. </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Ask if they can connect you to other people who can help.</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Be relatable and authentic! Be YOURSELF! Connect with the person.</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Remember: people like talking about their experience!</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xEl>
                                              <p:pRg end="0" st="0"/>
                                            </p:txEl>
                                          </p:spTgt>
                                        </p:tgtEl>
                                        <p:attrNameLst>
                                          <p:attrName>style.visibility</p:attrName>
                                        </p:attrNameLst>
                                      </p:cBhvr>
                                      <p:to>
                                        <p:strVal val="visible"/>
                                      </p:to>
                                    </p:set>
                                    <p:animEffect filter="fade" transition="in">
                                      <p:cBhvr>
                                        <p:cTn dur="1000"/>
                                        <p:tgtEl>
                                          <p:spTgt spid="1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xEl>
                                              <p:pRg end="1" st="1"/>
                                            </p:txEl>
                                          </p:spTgt>
                                        </p:tgtEl>
                                        <p:attrNameLst>
                                          <p:attrName>style.visibility</p:attrName>
                                        </p:attrNameLst>
                                      </p:cBhvr>
                                      <p:to>
                                        <p:strVal val="visible"/>
                                      </p:to>
                                    </p:set>
                                    <p:animEffect filter="fade" transition="in">
                                      <p:cBhvr>
                                        <p:cTn dur="1000"/>
                                        <p:tgtEl>
                                          <p:spTgt spid="1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xEl>
                                              <p:pRg end="2" st="2"/>
                                            </p:txEl>
                                          </p:spTgt>
                                        </p:tgtEl>
                                        <p:attrNameLst>
                                          <p:attrName>style.visibility</p:attrName>
                                        </p:attrNameLst>
                                      </p:cBhvr>
                                      <p:to>
                                        <p:strVal val="visible"/>
                                      </p:to>
                                    </p:set>
                                    <p:animEffect filter="fade" transition="in">
                                      <p:cBhvr>
                                        <p:cTn dur="1000"/>
                                        <p:tgtEl>
                                          <p:spTgt spid="1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xEl>
                                              <p:pRg end="3" st="3"/>
                                            </p:txEl>
                                          </p:spTgt>
                                        </p:tgtEl>
                                        <p:attrNameLst>
                                          <p:attrName>style.visibility</p:attrName>
                                        </p:attrNameLst>
                                      </p:cBhvr>
                                      <p:to>
                                        <p:strVal val="visible"/>
                                      </p:to>
                                    </p:set>
                                    <p:animEffect filter="fade" transition="in">
                                      <p:cBhvr>
                                        <p:cTn dur="1000"/>
                                        <p:tgtEl>
                                          <p:spTgt spid="11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xEl>
                                              <p:pRg end="4" st="4"/>
                                            </p:txEl>
                                          </p:spTgt>
                                        </p:tgtEl>
                                        <p:attrNameLst>
                                          <p:attrName>style.visibility</p:attrName>
                                        </p:attrNameLst>
                                      </p:cBhvr>
                                      <p:to>
                                        <p:strVal val="visible"/>
                                      </p:to>
                                    </p:set>
                                    <p:animEffect filter="fade" transition="in">
                                      <p:cBhvr>
                                        <p:cTn dur="1000"/>
                                        <p:tgtEl>
                                          <p:spTgt spid="11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xEl>
                                              <p:pRg end="5" st="5"/>
                                            </p:txEl>
                                          </p:spTgt>
                                        </p:tgtEl>
                                        <p:attrNameLst>
                                          <p:attrName>style.visibility</p:attrName>
                                        </p:attrNameLst>
                                      </p:cBhvr>
                                      <p:to>
                                        <p:strVal val="visible"/>
                                      </p:to>
                                    </p:set>
                                    <p:animEffect filter="fade" transition="in">
                                      <p:cBhvr>
                                        <p:cTn dur="1000"/>
                                        <p:tgtEl>
                                          <p:spTgt spid="114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cxnSp>
        <p:nvCxnSpPr>
          <p:cNvPr id="1152" name="Shape 1152"/>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53" name="Shape 1153"/>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54" name="Shape 1154"/>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EMAIL EXAMPLES</a:t>
            </a:r>
            <a:endParaRPr sz="1000"/>
          </a:p>
        </p:txBody>
      </p:sp>
      <p:sp>
        <p:nvSpPr>
          <p:cNvPr id="1155" name="Shape 1155"/>
          <p:cNvSpPr/>
          <p:nvPr/>
        </p:nvSpPr>
        <p:spPr>
          <a:xfrm>
            <a:off x="433090" y="1255674"/>
            <a:ext cx="8277900" cy="265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a:p>
            <a:pPr indent="-50800" lvl="0" marL="127000" marR="0" rtl="0" algn="l">
              <a:lnSpc>
                <a:spcPct val="100000"/>
              </a:lnSpc>
              <a:spcBef>
                <a:spcPts val="200"/>
              </a:spcBef>
              <a:spcAft>
                <a:spcPts val="0"/>
              </a:spcAft>
              <a:buClr>
                <a:srgbClr val="000000"/>
              </a:buClr>
              <a:buSzPts val="1200"/>
              <a:buFont typeface="Merriweather Sans"/>
              <a:buNone/>
            </a:pPr>
            <a:r>
              <a:t/>
            </a:r>
            <a:endParaRPr b="0" i="0" sz="1400" u="none" cap="none" strike="noStrike">
              <a:solidFill>
                <a:srgbClr val="000000"/>
              </a:solidFill>
              <a:latin typeface="Helvetica Neue"/>
              <a:ea typeface="Helvetica Neue"/>
              <a:cs typeface="Helvetica Neue"/>
              <a:sym typeface="Helvetica Neue"/>
            </a:endParaRPr>
          </a:p>
          <a:p>
            <a:pPr indent="-127000" lvl="0" marL="127000" marR="0" rtl="0" algn="l">
              <a:lnSpc>
                <a:spcPct val="100000"/>
              </a:lnSpc>
              <a:spcBef>
                <a:spcPts val="200"/>
              </a:spcBef>
              <a:spcAft>
                <a:spcPts val="0"/>
              </a:spcAft>
              <a:buClr>
                <a:srgbClr val="000000"/>
              </a:buClr>
              <a:buSzPts val="1200"/>
              <a:buFont typeface="Merriweather Sans"/>
              <a:buChar char="‣"/>
            </a:pPr>
            <a:r>
              <a:rPr b="0" i="0" lang="en" sz="1400" u="none" cap="none" strike="noStrike">
                <a:solidFill>
                  <a:srgbClr val="000000"/>
                </a:solidFill>
                <a:latin typeface="Helvetica Neue"/>
                <a:ea typeface="Helvetica Neue"/>
                <a:cs typeface="Helvetica Neue"/>
                <a:sym typeface="Helvetica Neue"/>
              </a:rPr>
              <a:t>I have been looking at your portfolio. You’ve </a:t>
            </a:r>
            <a:r>
              <a:rPr lang="en">
                <a:latin typeface="Helvetica Neue"/>
                <a:ea typeface="Helvetica Neue"/>
                <a:cs typeface="Helvetica Neue"/>
                <a:sym typeface="Helvetica Neue"/>
              </a:rPr>
              <a:t>done</a:t>
            </a:r>
            <a:r>
              <a:rPr b="0" i="0" lang="en" sz="1400" u="none" cap="none" strike="noStrike">
                <a:solidFill>
                  <a:srgbClr val="000000"/>
                </a:solidFill>
                <a:latin typeface="Helvetica Neue"/>
                <a:ea typeface="Helvetica Neue"/>
                <a:cs typeface="Helvetica Neue"/>
                <a:sym typeface="Helvetica Neue"/>
              </a:rPr>
              <a:t> some pretty cool stuff! I found </a:t>
            </a:r>
            <a:r>
              <a:rPr lang="en">
                <a:latin typeface="Helvetica Neue"/>
                <a:ea typeface="Helvetica Neue"/>
                <a:cs typeface="Helvetica Neue"/>
                <a:sym typeface="Helvetica Neue"/>
              </a:rPr>
              <a:t>your X</a:t>
            </a:r>
            <a:r>
              <a:rPr b="0" i="0" lang="en" sz="1400" u="none" cap="none" strike="noStrike">
                <a:solidFill>
                  <a:srgbClr val="000000"/>
                </a:solidFill>
                <a:latin typeface="Helvetica Neue"/>
                <a:ea typeface="Helvetica Neue"/>
                <a:cs typeface="Helvetica Neue"/>
                <a:sym typeface="Helvetica Neue"/>
              </a:rPr>
              <a:t> to be quite </a:t>
            </a:r>
            <a:r>
              <a:rPr lang="en">
                <a:latin typeface="Helvetica Neue"/>
                <a:ea typeface="Helvetica Neue"/>
                <a:cs typeface="Helvetica Neue"/>
                <a:sym typeface="Helvetica Neue"/>
              </a:rPr>
              <a:t>fascinating</a:t>
            </a:r>
            <a:r>
              <a:rPr b="0" i="0" lang="en" sz="1400" u="none" cap="none" strike="noStrike">
                <a:solidFill>
                  <a:srgbClr val="000000"/>
                </a:solidFill>
                <a:latin typeface="Helvetica Neue"/>
                <a:ea typeface="Helvetica Neue"/>
                <a:cs typeface="Helvetica Neue"/>
                <a:sym typeface="Helvetica Neue"/>
              </a:rPr>
              <a:t>. It’s an interesting way </a:t>
            </a:r>
            <a:r>
              <a:rPr lang="en">
                <a:latin typeface="Helvetica Neue"/>
                <a:ea typeface="Helvetica Neue"/>
                <a:cs typeface="Helvetica Neue"/>
                <a:sym typeface="Helvetica Neue"/>
              </a:rPr>
              <a:t>designing X as it is both interesting and approachable.</a:t>
            </a:r>
            <a:r>
              <a:rPr b="0" i="0" lang="en" sz="1400" u="none" cap="none" strike="noStrike">
                <a:solidFill>
                  <a:srgbClr val="000000"/>
                </a:solidFill>
                <a:latin typeface="Helvetica Neue"/>
                <a:ea typeface="Helvetica Neue"/>
                <a:cs typeface="Helvetica Neue"/>
                <a:sym typeface="Helvetica Neue"/>
              </a:rPr>
              <a:t> Brilliant. I would like to meet you and discuss how you come up with your ideas.</a:t>
            </a:r>
            <a:endParaRPr sz="1000"/>
          </a:p>
          <a:p>
            <a:pPr indent="0" lvl="0" marL="0" marR="0" rtl="0" algn="l">
              <a:lnSpc>
                <a:spcPct val="100000"/>
              </a:lnSpc>
              <a:spcBef>
                <a:spcPts val="200"/>
              </a:spcBef>
              <a:spcAft>
                <a:spcPts val="0"/>
              </a:spcAft>
              <a:buClr>
                <a:srgbClr val="000000"/>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a:p>
            <a:pPr indent="-127000" lvl="0" marL="127000" marR="0" rtl="0" algn="l">
              <a:lnSpc>
                <a:spcPct val="100000"/>
              </a:lnSpc>
              <a:spcBef>
                <a:spcPts val="200"/>
              </a:spcBef>
              <a:spcAft>
                <a:spcPts val="0"/>
              </a:spcAft>
              <a:buClr>
                <a:srgbClr val="000000"/>
              </a:buClr>
              <a:buSzPts val="1200"/>
              <a:buFont typeface="Merriweather Sans"/>
              <a:buChar char="‣"/>
            </a:pPr>
            <a:r>
              <a:rPr b="0" i="0" lang="en" sz="1400" u="none" cap="none" strike="noStrike">
                <a:solidFill>
                  <a:srgbClr val="000000"/>
                </a:solidFill>
                <a:latin typeface="Helvetica Neue"/>
                <a:ea typeface="Helvetica Neue"/>
                <a:cs typeface="Helvetica Neue"/>
                <a:sym typeface="Helvetica Neue"/>
              </a:rPr>
              <a:t>I am a </a:t>
            </a:r>
            <a:r>
              <a:rPr lang="en">
                <a:latin typeface="Helvetica Neue"/>
                <a:ea typeface="Helvetica Neue"/>
                <a:cs typeface="Helvetica Neue"/>
                <a:sym typeface="Helvetica Neue"/>
              </a:rPr>
              <a:t>web development student at</a:t>
            </a:r>
            <a:r>
              <a:rPr b="0" i="0" lang="en" sz="1400" u="none" cap="none" strike="noStrike">
                <a:solidFill>
                  <a:srgbClr val="000000"/>
                </a:solidFill>
                <a:latin typeface="Helvetica Neue"/>
                <a:ea typeface="Helvetica Neue"/>
                <a:cs typeface="Helvetica Neue"/>
                <a:sym typeface="Helvetica Neue"/>
              </a:rPr>
              <a:t> General Assembly and I’m excited to expand my </a:t>
            </a:r>
            <a:r>
              <a:rPr lang="en">
                <a:latin typeface="Helvetica Neue"/>
                <a:ea typeface="Helvetica Neue"/>
                <a:cs typeface="Helvetica Neue"/>
                <a:sym typeface="Helvetica Neue"/>
              </a:rPr>
              <a:t>developer</a:t>
            </a:r>
            <a:r>
              <a:rPr b="0" i="0" lang="en" sz="1400" u="none" cap="none" strike="noStrike">
                <a:solidFill>
                  <a:srgbClr val="000000"/>
                </a:solidFill>
                <a:latin typeface="Helvetica Neue"/>
                <a:ea typeface="Helvetica Neue"/>
                <a:cs typeface="Helvetica Neue"/>
                <a:sym typeface="Helvetica Neue"/>
              </a:rPr>
              <a:t> network. It was great to see you also have a background in </a:t>
            </a:r>
            <a:r>
              <a:rPr lang="en">
                <a:latin typeface="Helvetica Neue"/>
                <a:ea typeface="Helvetica Neue"/>
                <a:cs typeface="Helvetica Neue"/>
                <a:sym typeface="Helvetica Neue"/>
              </a:rPr>
              <a:t>X</a:t>
            </a:r>
            <a:r>
              <a:rPr b="0" i="0" lang="en" sz="1400" u="none" cap="none" strike="noStrike">
                <a:solidFill>
                  <a:srgbClr val="000000"/>
                </a:solidFill>
                <a:latin typeface="Helvetica Neue"/>
                <a:ea typeface="Helvetica Neue"/>
                <a:cs typeface="Helvetica Neue"/>
                <a:sym typeface="Helvetica Neue"/>
              </a:rPr>
              <a:t>. I would love to buy you a cup of coffee and discuss how you made the transition so successfully.</a:t>
            </a:r>
            <a:endParaRPr sz="1000"/>
          </a:p>
          <a:p>
            <a:pPr indent="0" lvl="0" marL="0" marR="0" rtl="0" algn="l">
              <a:lnSpc>
                <a:spcPct val="100000"/>
              </a:lnSpc>
              <a:spcBef>
                <a:spcPts val="200"/>
              </a:spcBef>
              <a:spcAft>
                <a:spcPts val="0"/>
              </a:spcAft>
              <a:buClr>
                <a:srgbClr val="000000"/>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a:p>
            <a:pPr indent="-127000" lvl="0" marL="127000" marR="0" rtl="0" algn="l">
              <a:lnSpc>
                <a:spcPct val="100000"/>
              </a:lnSpc>
              <a:spcBef>
                <a:spcPts val="200"/>
              </a:spcBef>
              <a:spcAft>
                <a:spcPts val="0"/>
              </a:spcAft>
              <a:buClr>
                <a:srgbClr val="000000"/>
              </a:buClr>
              <a:buSzPts val="1200"/>
              <a:buFont typeface="Merriweather Sans"/>
              <a:buChar char="‣"/>
            </a:pPr>
            <a:r>
              <a:rPr b="0" i="0" lang="en" sz="1400" u="none" cap="none" strike="noStrike">
                <a:solidFill>
                  <a:srgbClr val="000000"/>
                </a:solidFill>
                <a:latin typeface="Helvetica Neue"/>
                <a:ea typeface="Helvetica Neue"/>
                <a:cs typeface="Helvetica Neue"/>
                <a:sym typeface="Helvetica Neue"/>
              </a:rPr>
              <a:t>I would like to buy you a coffee and ask you some advice on your career and how you got started</a:t>
            </a:r>
            <a:r>
              <a:rPr lang="en">
                <a:latin typeface="Helvetica Neue"/>
                <a:ea typeface="Helvetica Neue"/>
                <a:cs typeface="Helvetica Neue"/>
                <a:sym typeface="Helvetica Neue"/>
              </a:rPr>
              <a:t> as your work in X </a:t>
            </a:r>
            <a:r>
              <a:rPr b="0" i="0" lang="en" sz="1400" u="none" cap="none" strike="noStrike">
                <a:solidFill>
                  <a:srgbClr val="000000"/>
                </a:solidFill>
                <a:latin typeface="Helvetica Neue"/>
                <a:ea typeface="Helvetica Neue"/>
                <a:cs typeface="Helvetica Neue"/>
                <a:sym typeface="Helvetica Neue"/>
              </a:rPr>
              <a:t>is exactly why I am studying </a:t>
            </a:r>
            <a:r>
              <a:rPr lang="en">
                <a:latin typeface="Helvetica Neue"/>
                <a:ea typeface="Helvetica Neue"/>
                <a:cs typeface="Helvetica Neue"/>
                <a:sym typeface="Helvetica Neue"/>
              </a:rPr>
              <a:t>web development</a:t>
            </a:r>
            <a:r>
              <a:rPr b="0" i="0" lang="en" sz="1400" u="none" cap="none" strike="noStrike">
                <a:solidFill>
                  <a:srgbClr val="000000"/>
                </a:solidFill>
                <a:latin typeface="Helvetica Neue"/>
                <a:ea typeface="Helvetica Neue"/>
                <a:cs typeface="Helvetica Neue"/>
                <a:sym typeface="Helvetica Neue"/>
              </a:rPr>
              <a:t> at General Assembly. Let me know when you are available for 30 minutes to discuss your thoughts on Web Development and your process an</a:t>
            </a:r>
            <a:r>
              <a:rPr lang="en">
                <a:latin typeface="Helvetica Neue"/>
                <a:ea typeface="Helvetica Neue"/>
                <a:cs typeface="Helvetica Neue"/>
                <a:sym typeface="Helvetica Neue"/>
              </a:rPr>
              <a:t>d I’ll coordinate my schedule to reflect your availability</a:t>
            </a:r>
            <a:r>
              <a:rPr b="0" i="0" lang="en" sz="1400" u="none" cap="none" strike="noStrike">
                <a:solidFill>
                  <a:srgbClr val="000000"/>
                </a:solidFill>
                <a:latin typeface="Helvetica Neue"/>
                <a:ea typeface="Helvetica Neue"/>
                <a:cs typeface="Helvetica Neue"/>
                <a:sym typeface="Helvetica Neue"/>
              </a:rPr>
              <a:t>.</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0" st="0"/>
                                            </p:txEl>
                                          </p:spTgt>
                                        </p:tgtEl>
                                        <p:attrNameLst>
                                          <p:attrName>style.visibility</p:attrName>
                                        </p:attrNameLst>
                                      </p:cBhvr>
                                      <p:to>
                                        <p:strVal val="visible"/>
                                      </p:to>
                                    </p:set>
                                    <p:animEffect filter="fade" transition="in">
                                      <p:cBhvr>
                                        <p:cTn dur="1000"/>
                                        <p:tgtEl>
                                          <p:spTgt spid="1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1" st="1"/>
                                            </p:txEl>
                                          </p:spTgt>
                                        </p:tgtEl>
                                        <p:attrNameLst>
                                          <p:attrName>style.visibility</p:attrName>
                                        </p:attrNameLst>
                                      </p:cBhvr>
                                      <p:to>
                                        <p:strVal val="visible"/>
                                      </p:to>
                                    </p:set>
                                    <p:animEffect filter="fade" transition="in">
                                      <p:cBhvr>
                                        <p:cTn dur="1000"/>
                                        <p:tgtEl>
                                          <p:spTgt spid="1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2" st="2"/>
                                            </p:txEl>
                                          </p:spTgt>
                                        </p:tgtEl>
                                        <p:attrNameLst>
                                          <p:attrName>style.visibility</p:attrName>
                                        </p:attrNameLst>
                                      </p:cBhvr>
                                      <p:to>
                                        <p:strVal val="visible"/>
                                      </p:to>
                                    </p:set>
                                    <p:animEffect filter="fade" transition="in">
                                      <p:cBhvr>
                                        <p:cTn dur="1000"/>
                                        <p:tgtEl>
                                          <p:spTgt spid="1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3" st="3"/>
                                            </p:txEl>
                                          </p:spTgt>
                                        </p:tgtEl>
                                        <p:attrNameLst>
                                          <p:attrName>style.visibility</p:attrName>
                                        </p:attrNameLst>
                                      </p:cBhvr>
                                      <p:to>
                                        <p:strVal val="visible"/>
                                      </p:to>
                                    </p:set>
                                    <p:animEffect filter="fade" transition="in">
                                      <p:cBhvr>
                                        <p:cTn dur="1000"/>
                                        <p:tgtEl>
                                          <p:spTgt spid="11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4" st="4"/>
                                            </p:txEl>
                                          </p:spTgt>
                                        </p:tgtEl>
                                        <p:attrNameLst>
                                          <p:attrName>style.visibility</p:attrName>
                                        </p:attrNameLst>
                                      </p:cBhvr>
                                      <p:to>
                                        <p:strVal val="visible"/>
                                      </p:to>
                                    </p:set>
                                    <p:animEffect filter="fade" transition="in">
                                      <p:cBhvr>
                                        <p:cTn dur="1000"/>
                                        <p:tgtEl>
                                          <p:spTgt spid="11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5" st="5"/>
                                            </p:txEl>
                                          </p:spTgt>
                                        </p:tgtEl>
                                        <p:attrNameLst>
                                          <p:attrName>style.visibility</p:attrName>
                                        </p:attrNameLst>
                                      </p:cBhvr>
                                      <p:to>
                                        <p:strVal val="visible"/>
                                      </p:to>
                                    </p:set>
                                    <p:animEffect filter="fade" transition="in">
                                      <p:cBhvr>
                                        <p:cTn dur="1000"/>
                                        <p:tgtEl>
                                          <p:spTgt spid="11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6" st="6"/>
                                            </p:txEl>
                                          </p:spTgt>
                                        </p:tgtEl>
                                        <p:attrNameLst>
                                          <p:attrName>style.visibility</p:attrName>
                                        </p:attrNameLst>
                                      </p:cBhvr>
                                      <p:to>
                                        <p:strVal val="visible"/>
                                      </p:to>
                                    </p:set>
                                    <p:animEffect filter="fade" transition="in">
                                      <p:cBhvr>
                                        <p:cTn dur="1000"/>
                                        <p:tgtEl>
                                          <p:spTgt spid="115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C2BC"/>
        </a:solidFill>
      </p:bgPr>
    </p:bg>
    <p:spTree>
      <p:nvGrpSpPr>
        <p:cNvPr id="1159" name="Shape 1159"/>
        <p:cNvGrpSpPr/>
        <p:nvPr/>
      </p:nvGrpSpPr>
      <p:grpSpPr>
        <a:xfrm>
          <a:off x="0" y="0"/>
          <a:ext cx="0" cy="0"/>
          <a:chOff x="0" y="0"/>
          <a:chExt cx="0" cy="0"/>
        </a:xfrm>
      </p:grpSpPr>
      <p:sp>
        <p:nvSpPr>
          <p:cNvPr id="1160" name="Shape 1160"/>
          <p:cNvSpPr txBox="1"/>
          <p:nvPr>
            <p:ph idx="2" type="body"/>
          </p:nvPr>
        </p:nvSpPr>
        <p:spPr>
          <a:xfrm>
            <a:off x="446484" y="727323"/>
            <a:ext cx="71439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FFFFFF"/>
              </a:buClr>
              <a:buSzPts val="2300"/>
              <a:buFont typeface="Helvetica Neue"/>
              <a:buNone/>
            </a:pPr>
            <a:r>
              <a:rPr b="1" i="0" lang="en" sz="2300" u="none" cap="none" strike="noStrike">
                <a:solidFill>
                  <a:srgbClr val="FFFFFF"/>
                </a:solidFill>
                <a:latin typeface="Helvetica Neue"/>
                <a:ea typeface="Helvetica Neue"/>
                <a:cs typeface="Helvetica Neue"/>
                <a:sym typeface="Helvetica Neue"/>
              </a:rPr>
              <a:t>NETWORKING</a:t>
            </a:r>
            <a:endParaRPr sz="1000"/>
          </a:p>
        </p:txBody>
      </p:sp>
      <p:sp>
        <p:nvSpPr>
          <p:cNvPr id="1161" name="Shape 1161"/>
          <p:cNvSpPr txBox="1"/>
          <p:nvPr>
            <p:ph idx="1" type="body"/>
          </p:nvPr>
        </p:nvSpPr>
        <p:spPr>
          <a:xfrm>
            <a:off x="446475" y="1193450"/>
            <a:ext cx="8629800" cy="4616100"/>
          </a:xfrm>
          <a:prstGeom prst="rect">
            <a:avLst/>
          </a:prstGeom>
          <a:noFill/>
          <a:ln>
            <a:noFill/>
          </a:ln>
        </p:spPr>
        <p:txBody>
          <a:bodyPr anchorCtr="0" anchor="t" bIns="0" lIns="0" spcFirstLastPara="1" rIns="0" wrap="square" tIns="0">
            <a:noAutofit/>
          </a:bodyPr>
          <a:lstStyle/>
          <a:p>
            <a:pPr indent="0" lvl="0" marL="0" marR="0" rtl="0" algn="l">
              <a:lnSpc>
                <a:spcPct val="88636"/>
              </a:lnSpc>
              <a:spcBef>
                <a:spcPts val="0"/>
              </a:spcBef>
              <a:spcAft>
                <a:spcPts val="0"/>
              </a:spcAft>
              <a:buClr>
                <a:srgbClr val="FFFFFF"/>
              </a:buClr>
              <a:buSzPts val="9000"/>
              <a:buFont typeface="Merriweather Sans"/>
              <a:buNone/>
            </a:pPr>
            <a:r>
              <a:rPr b="1" i="0" lang="en" sz="6000" u="none" cap="none" strike="noStrike">
                <a:solidFill>
                  <a:srgbClr val="FFFFFF"/>
                </a:solidFill>
                <a:latin typeface="Helvetica Neue"/>
                <a:ea typeface="Helvetica Neue"/>
                <a:cs typeface="Helvetica Neue"/>
                <a:sym typeface="Helvetica Neue"/>
              </a:rPr>
              <a:t>BECOME A THOUGHT</a:t>
            </a:r>
            <a:endParaRPr sz="6000"/>
          </a:p>
          <a:p>
            <a:pPr indent="0" lvl="0" marL="0" marR="0" rtl="0" algn="ctr">
              <a:lnSpc>
                <a:spcPct val="88636"/>
              </a:lnSpc>
              <a:spcBef>
                <a:spcPts val="0"/>
              </a:spcBef>
              <a:spcAft>
                <a:spcPts val="0"/>
              </a:spcAft>
              <a:buClr>
                <a:srgbClr val="FFFFFF"/>
              </a:buClr>
              <a:buSzPts val="9000"/>
              <a:buFont typeface="Merriweather Sans"/>
              <a:buNone/>
            </a:pPr>
            <a:r>
              <a:rPr b="1" i="0" lang="en" sz="6000" u="none" cap="none" strike="noStrike">
                <a:solidFill>
                  <a:srgbClr val="FFFFFF"/>
                </a:solidFill>
                <a:latin typeface="Helvetica Neue"/>
                <a:ea typeface="Helvetica Neue"/>
                <a:cs typeface="Helvetica Neue"/>
                <a:sym typeface="Helvetica Neue"/>
              </a:rPr>
              <a:t>LEADER</a:t>
            </a:r>
            <a:endParaRPr sz="6000"/>
          </a:p>
          <a:p>
            <a:pPr indent="0" lvl="0" marL="0" marR="0" rtl="0" algn="l">
              <a:lnSpc>
                <a:spcPct val="334285"/>
              </a:lnSpc>
              <a:spcBef>
                <a:spcPts val="0"/>
              </a:spcBef>
              <a:spcAft>
                <a:spcPts val="0"/>
              </a:spcAft>
              <a:buClr>
                <a:srgbClr val="FFFFFF"/>
              </a:buClr>
              <a:buSzPts val="2400"/>
              <a:buFont typeface="Merriweather Sans"/>
              <a:buNone/>
            </a:pPr>
            <a:r>
              <a:rPr b="1" i="0" lang="en" sz="1700" u="none" cap="none" strike="noStrike">
                <a:solidFill>
                  <a:srgbClr val="FFFFFF"/>
                </a:solidFill>
                <a:latin typeface="Helvetica Neue"/>
                <a:ea typeface="Helvetica Neue"/>
                <a:cs typeface="Helvetica Neue"/>
                <a:sym typeface="Helvetica Neue"/>
              </a:rPr>
              <a:t>YOU MUST HAVE SOMETHING TO OFFER IN ORDER T</a:t>
            </a:r>
            <a:r>
              <a:rPr lang="en" sz="1700"/>
              <a:t>O  </a:t>
            </a:r>
            <a:r>
              <a:rPr b="1" i="0" lang="en" sz="1700" u="none" cap="none" strike="noStrike">
                <a:solidFill>
                  <a:srgbClr val="FFFFFF"/>
                </a:solidFill>
                <a:latin typeface="Helvetica Neue"/>
                <a:ea typeface="Helvetica Neue"/>
                <a:cs typeface="Helvetica Neue"/>
                <a:sym typeface="Helvetica Neue"/>
              </a:rPr>
              <a:t>NETWORK EFFECTIVELY</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cxnSp>
        <p:nvCxnSpPr>
          <p:cNvPr id="1166" name="Shape 1166"/>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67" name="Shape 1167"/>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68" name="Shape 1168"/>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INDUSTRY RESEARCH</a:t>
            </a:r>
            <a:endParaRPr sz="1000"/>
          </a:p>
        </p:txBody>
      </p:sp>
      <p:sp>
        <p:nvSpPr>
          <p:cNvPr id="1169" name="Shape 1169"/>
          <p:cNvSpPr/>
          <p:nvPr/>
        </p:nvSpPr>
        <p:spPr>
          <a:xfrm>
            <a:off x="428625" y="1165324"/>
            <a:ext cx="8215200" cy="67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Helvetica Neue"/>
              <a:buNone/>
            </a:pPr>
            <a:r>
              <a:rPr b="0" i="0" lang="en" sz="2400" u="none" cap="none" strike="noStrike">
                <a:solidFill>
                  <a:srgbClr val="000000"/>
                </a:solidFill>
                <a:latin typeface="Helvetica Neue"/>
                <a:ea typeface="Helvetica Neue"/>
                <a:cs typeface="Helvetica Neue"/>
                <a:sym typeface="Helvetica Neue"/>
              </a:rPr>
              <a:t>Know what’s happening in the news. New tech releases, new products, companies, trends and innovations in </a:t>
            </a:r>
            <a:r>
              <a:rPr lang="en" sz="2400">
                <a:latin typeface="Helvetica Neue"/>
                <a:ea typeface="Helvetica Neue"/>
                <a:cs typeface="Helvetica Neue"/>
                <a:sym typeface="Helvetica Neue"/>
              </a:rPr>
              <a:t>WD</a:t>
            </a:r>
            <a:r>
              <a:rPr b="0" i="0" lang="en" sz="2400" u="none" cap="none" strike="noStrike">
                <a:solidFill>
                  <a:srgbClr val="000000"/>
                </a:solidFill>
                <a:latin typeface="Helvetica Neue"/>
                <a:ea typeface="Helvetica Neue"/>
                <a:cs typeface="Helvetica Neue"/>
                <a:sym typeface="Helvetica Neue"/>
              </a:rPr>
              <a:t>.</a:t>
            </a:r>
            <a:endParaRPr sz="1000"/>
          </a:p>
        </p:txBody>
      </p:sp>
      <p:sp>
        <p:nvSpPr>
          <p:cNvPr id="1170" name="Shape 1170"/>
          <p:cNvSpPr/>
          <p:nvPr/>
        </p:nvSpPr>
        <p:spPr>
          <a:xfrm>
            <a:off x="422982" y="2157858"/>
            <a:ext cx="7205400" cy="25476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Sign up for newsletters from the following:</a:t>
            </a:r>
            <a:endParaRPr sz="1000"/>
          </a:p>
          <a:p>
            <a:pPr indent="-127000" lvl="0" marL="127000" marR="0" rtl="0" algn="l">
              <a:lnSpc>
                <a:spcPct val="100000"/>
              </a:lnSpc>
              <a:spcBef>
                <a:spcPts val="200"/>
              </a:spcBef>
              <a:spcAft>
                <a:spcPts val="0"/>
              </a:spcAft>
              <a:buClr>
                <a:srgbClr val="000000"/>
              </a:buClr>
              <a:buSzPts val="1400"/>
              <a:buFont typeface="Merriweather Sans"/>
              <a:buChar char="‣"/>
            </a:pPr>
            <a:r>
              <a:rPr b="0" i="0" lang="en" sz="2000" u="sng" cap="none" strike="noStrike">
                <a:solidFill>
                  <a:schemeClr val="hlink"/>
                </a:solidFill>
                <a:latin typeface="Helvetica Neue"/>
                <a:ea typeface="Helvetica Neue"/>
                <a:cs typeface="Helvetica Neue"/>
                <a:sym typeface="Helvetica Neue"/>
                <a:hlinkClick r:id="rId3"/>
              </a:rPr>
              <a:t>TechCrunch</a:t>
            </a:r>
            <a:r>
              <a:rPr b="0" i="0" lang="en" sz="2000" u="none" cap="none" strike="noStrike">
                <a:solidFill>
                  <a:srgbClr val="000000"/>
                </a:solidFill>
                <a:latin typeface="Helvetica Neue"/>
                <a:ea typeface="Helvetica Neue"/>
                <a:cs typeface="Helvetica Neue"/>
                <a:sym typeface="Helvetica Neue"/>
              </a:rPr>
              <a:t> - </a:t>
            </a:r>
            <a:r>
              <a:rPr lang="en" sz="2000">
                <a:latin typeface="Helvetica Neue"/>
                <a:ea typeface="Helvetica Neue"/>
                <a:cs typeface="Helvetica Neue"/>
                <a:sym typeface="Helvetica Neue"/>
              </a:rPr>
              <a:t>N</a:t>
            </a:r>
            <a:r>
              <a:rPr b="0" i="0" lang="en" sz="2000" u="none" cap="none" strike="noStrike">
                <a:solidFill>
                  <a:srgbClr val="000000"/>
                </a:solidFill>
                <a:latin typeface="Helvetica Neue"/>
                <a:ea typeface="Helvetica Neue"/>
                <a:cs typeface="Helvetica Neue"/>
                <a:sym typeface="Helvetica Neue"/>
              </a:rPr>
              <a:t>ews in tech</a:t>
            </a:r>
            <a:endParaRPr sz="1000"/>
          </a:p>
          <a:p>
            <a:pPr indent="-127000" lvl="0" marL="127000" marR="0" rtl="0" algn="l">
              <a:lnSpc>
                <a:spcPct val="100000"/>
              </a:lnSpc>
              <a:spcBef>
                <a:spcPts val="200"/>
              </a:spcBef>
              <a:spcAft>
                <a:spcPts val="0"/>
              </a:spcAft>
              <a:buClr>
                <a:srgbClr val="000000"/>
              </a:buClr>
              <a:buSzPts val="1400"/>
              <a:buFont typeface="Merriweather Sans"/>
              <a:buChar char="‣"/>
            </a:pPr>
            <a:r>
              <a:rPr b="0" i="0" lang="en" sz="2000" u="sng" cap="none" strike="noStrike">
                <a:solidFill>
                  <a:schemeClr val="hlink"/>
                </a:solidFill>
                <a:latin typeface="Helvetica Neue"/>
                <a:ea typeface="Helvetica Neue"/>
                <a:cs typeface="Helvetica Neue"/>
                <a:sym typeface="Helvetica Neue"/>
                <a:hlinkClick r:id="rId4"/>
              </a:rPr>
              <a:t>Crunchbase</a:t>
            </a:r>
            <a:r>
              <a:rPr b="0" i="0" lang="en" sz="2000" u="none" cap="none" strike="noStrike">
                <a:solidFill>
                  <a:srgbClr val="000000"/>
                </a:solidFill>
                <a:latin typeface="Helvetica Neue"/>
                <a:ea typeface="Helvetica Neue"/>
                <a:cs typeface="Helvetica Neue"/>
                <a:sym typeface="Helvetica Neue"/>
              </a:rPr>
              <a:t> - </a:t>
            </a:r>
            <a:r>
              <a:rPr lang="en" sz="2000">
                <a:latin typeface="Helvetica Neue"/>
                <a:ea typeface="Helvetica Neue"/>
                <a:cs typeface="Helvetica Neue"/>
                <a:sym typeface="Helvetica Neue"/>
              </a:rPr>
              <a:t>C</a:t>
            </a:r>
            <a:r>
              <a:rPr b="0" i="0" lang="en" sz="2000" u="none" cap="none" strike="noStrike">
                <a:solidFill>
                  <a:srgbClr val="000000"/>
                </a:solidFill>
                <a:latin typeface="Helvetica Neue"/>
                <a:ea typeface="Helvetica Neue"/>
                <a:cs typeface="Helvetica Neue"/>
                <a:sym typeface="Helvetica Neue"/>
              </a:rPr>
              <a:t>ompany research; recent rounds of funding</a:t>
            </a:r>
            <a:endParaRPr sz="1000"/>
          </a:p>
          <a:p>
            <a:pPr indent="-127000" lvl="0" marL="127000" marR="0" rtl="0" algn="l">
              <a:lnSpc>
                <a:spcPct val="100000"/>
              </a:lnSpc>
              <a:spcBef>
                <a:spcPts val="200"/>
              </a:spcBef>
              <a:spcAft>
                <a:spcPts val="0"/>
              </a:spcAft>
              <a:buClr>
                <a:srgbClr val="000000"/>
              </a:buClr>
              <a:buSzPts val="1400"/>
              <a:buFont typeface="Merriweather Sans"/>
              <a:buChar char="‣"/>
            </a:pPr>
            <a:r>
              <a:rPr b="0" i="0" lang="en" sz="2000" u="sng" cap="none" strike="noStrike">
                <a:solidFill>
                  <a:schemeClr val="hlink"/>
                </a:solidFill>
                <a:latin typeface="Helvetica Neue"/>
                <a:ea typeface="Helvetica Neue"/>
                <a:cs typeface="Helvetica Neue"/>
                <a:sym typeface="Helvetica Neue"/>
                <a:hlinkClick r:id="rId5"/>
              </a:rPr>
              <a:t>VentureBeat </a:t>
            </a:r>
            <a:r>
              <a:rPr b="0" i="0" lang="en" sz="2000" u="none" cap="none" strike="noStrike">
                <a:solidFill>
                  <a:srgbClr val="000000"/>
                </a:solidFill>
                <a:latin typeface="Helvetica Neue"/>
                <a:ea typeface="Helvetica Neue"/>
                <a:cs typeface="Helvetica Neue"/>
                <a:sym typeface="Helvetica Neue"/>
              </a:rPr>
              <a:t>- </a:t>
            </a:r>
            <a:r>
              <a:rPr lang="en" sz="2000">
                <a:latin typeface="Helvetica Neue"/>
                <a:ea typeface="Helvetica Neue"/>
                <a:cs typeface="Helvetica Neue"/>
                <a:sym typeface="Helvetica Neue"/>
              </a:rPr>
              <a:t>N</a:t>
            </a:r>
            <a:r>
              <a:rPr b="0" i="0" lang="en" sz="2000" u="none" cap="none" strike="noStrike">
                <a:solidFill>
                  <a:srgbClr val="000000"/>
                </a:solidFill>
                <a:latin typeface="Helvetica Neue"/>
                <a:ea typeface="Helvetica Neue"/>
                <a:cs typeface="Helvetica Neue"/>
                <a:sym typeface="Helvetica Neue"/>
              </a:rPr>
              <a:t>ews in tech</a:t>
            </a:r>
            <a:endParaRPr sz="1000"/>
          </a:p>
          <a:p>
            <a:pPr indent="-127000" lvl="0" marL="127000" marR="0" rtl="0" algn="l">
              <a:lnSpc>
                <a:spcPct val="100000"/>
              </a:lnSpc>
              <a:spcBef>
                <a:spcPts val="200"/>
              </a:spcBef>
              <a:spcAft>
                <a:spcPts val="0"/>
              </a:spcAft>
              <a:buClr>
                <a:srgbClr val="000000"/>
              </a:buClr>
              <a:buSzPts val="1400"/>
              <a:buFont typeface="Merriweather Sans"/>
              <a:buChar char="‣"/>
            </a:pPr>
            <a:r>
              <a:rPr b="0" i="0" lang="en" sz="2000" u="sng" cap="none" strike="noStrike">
                <a:solidFill>
                  <a:schemeClr val="hlink"/>
                </a:solidFill>
                <a:latin typeface="Helvetica Neue"/>
                <a:ea typeface="Helvetica Neue"/>
                <a:cs typeface="Helvetica Neue"/>
                <a:sym typeface="Helvetica Neue"/>
                <a:hlinkClick r:id="rId6"/>
              </a:rPr>
              <a:t>Startup digest</a:t>
            </a:r>
            <a:r>
              <a:rPr lang="en" sz="1000"/>
              <a:t> </a:t>
            </a:r>
            <a:endParaRPr sz="1000"/>
          </a:p>
          <a:p>
            <a:pPr indent="-127000" lvl="0" marL="127000" marR="0" rtl="0" algn="l">
              <a:lnSpc>
                <a:spcPct val="100000"/>
              </a:lnSpc>
              <a:spcBef>
                <a:spcPts val="200"/>
              </a:spcBef>
              <a:spcAft>
                <a:spcPts val="0"/>
              </a:spcAft>
              <a:buClr>
                <a:srgbClr val="000000"/>
              </a:buClr>
              <a:buSzPts val="1400"/>
              <a:buFont typeface="Merriweather Sans"/>
              <a:buChar char="‣"/>
            </a:pPr>
            <a:r>
              <a:rPr lang="en" sz="2000" u="sng">
                <a:solidFill>
                  <a:schemeClr val="hlink"/>
                </a:solidFill>
                <a:latin typeface="Helvetica Neue"/>
                <a:ea typeface="Helvetica Neue"/>
                <a:cs typeface="Helvetica Neue"/>
                <a:sym typeface="Helvetica Neue"/>
                <a:hlinkClick r:id="rId7"/>
              </a:rPr>
              <a:t>Data School</a:t>
            </a:r>
            <a:r>
              <a:rPr lang="en" sz="2000">
                <a:latin typeface="Helvetica Neue"/>
                <a:ea typeface="Helvetica Neue"/>
                <a:cs typeface="Helvetica Neue"/>
                <a:sym typeface="Helvetica Neue"/>
              </a:rPr>
              <a:t> - Blogs, articles, and more</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cxnSp>
        <p:nvCxnSpPr>
          <p:cNvPr id="1175" name="Shape 1175"/>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pic>
        <p:nvPicPr>
          <p:cNvPr id="1176" name="Shape 1176"/>
          <p:cNvPicPr preferRelativeResize="0"/>
          <p:nvPr>
            <p:ph idx="2"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177" name="Shape 1177"/>
          <p:cNvSpPr txBox="1"/>
          <p:nvPr>
            <p:ph idx="4" type="body"/>
          </p:nvPr>
        </p:nvSpPr>
        <p:spPr>
          <a:xfrm>
            <a:off x="651867"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PRESENTATION TITLE</a:t>
            </a:r>
            <a:endParaRPr sz="1000"/>
          </a:p>
        </p:txBody>
      </p:sp>
      <p:sp>
        <p:nvSpPr>
          <p:cNvPr id="1178" name="Shape 1178"/>
          <p:cNvSpPr/>
          <p:nvPr/>
        </p:nvSpPr>
        <p:spPr>
          <a:xfrm>
            <a:off x="448275" y="650550"/>
            <a:ext cx="7477200" cy="38424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Contribute!</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Twitter - </a:t>
            </a:r>
            <a:r>
              <a:rPr lang="en" sz="1900">
                <a:latin typeface="Helvetica Neue"/>
                <a:ea typeface="Helvetica Neue"/>
                <a:cs typeface="Helvetica Neue"/>
                <a:sym typeface="Helvetica Neue"/>
              </a:rPr>
              <a:t>S</a:t>
            </a:r>
            <a:r>
              <a:rPr b="0" i="0" lang="en" sz="1900" u="none" cap="none" strike="noStrike">
                <a:solidFill>
                  <a:srgbClr val="000000"/>
                </a:solidFill>
                <a:latin typeface="Helvetica Neue"/>
                <a:ea typeface="Helvetica Neue"/>
                <a:cs typeface="Helvetica Neue"/>
                <a:sym typeface="Helvetica Neue"/>
              </a:rPr>
              <a:t>hare solutions, news, thoughts on new</a:t>
            </a:r>
            <a:endParaRPr sz="1000"/>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technologies, tweet at companies/industry leaders, etc.</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Quora - </a:t>
            </a:r>
            <a:r>
              <a:rPr lang="en" sz="1900">
                <a:latin typeface="Helvetica Neue"/>
                <a:ea typeface="Helvetica Neue"/>
                <a:cs typeface="Helvetica Neue"/>
                <a:sym typeface="Helvetica Neue"/>
              </a:rPr>
              <a:t>A</a:t>
            </a:r>
            <a:r>
              <a:rPr b="0" i="0" lang="en" sz="1900" u="none" cap="none" strike="noStrike">
                <a:solidFill>
                  <a:srgbClr val="000000"/>
                </a:solidFill>
                <a:latin typeface="Helvetica Neue"/>
                <a:ea typeface="Helvetica Neue"/>
                <a:cs typeface="Helvetica Neue"/>
                <a:sym typeface="Helvetica Neue"/>
              </a:rPr>
              <a:t>sk questions and answer questions</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Medium - Start blogging, share your thoughts, build community!</a:t>
            </a:r>
            <a:endParaRPr sz="1000"/>
          </a:p>
          <a:p>
            <a:pPr indent="0" lvl="0" marL="0" marR="0" rtl="0" algn="l">
              <a:lnSpc>
                <a:spcPct val="100000"/>
              </a:lnSpc>
              <a:spcBef>
                <a:spcPts val="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lang="en" sz="1900">
                <a:solidFill>
                  <a:schemeClr val="dk1"/>
                </a:solidFill>
                <a:latin typeface="Helvetica Neue"/>
                <a:ea typeface="Helvetica Neue"/>
                <a:cs typeface="Helvetica Neue"/>
                <a:sym typeface="Helvetica Neue"/>
              </a:rPr>
              <a:t>LinkedIn - Share posts, contribute to groups, post content</a:t>
            </a:r>
            <a:endParaRPr sz="19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cxnSp>
        <p:nvCxnSpPr>
          <p:cNvPr id="1183" name="Shape 1183"/>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84" name="Shape 1184"/>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85" name="Shape 1185"/>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GOAL SETTING</a:t>
            </a:r>
            <a:endParaRPr sz="1000"/>
          </a:p>
        </p:txBody>
      </p:sp>
      <p:sp>
        <p:nvSpPr>
          <p:cNvPr id="1186" name="Shape 1186"/>
          <p:cNvSpPr/>
          <p:nvPr/>
        </p:nvSpPr>
        <p:spPr>
          <a:xfrm>
            <a:off x="446476" y="1342125"/>
            <a:ext cx="8426700" cy="28611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Set a goal and be specific</a:t>
            </a:r>
            <a:endParaRPr sz="1000"/>
          </a:p>
          <a:p>
            <a:pPr indent="0" lvl="0" marL="0" marR="0" rtl="0" algn="l">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When you go to an event, ask yourself what the benefit of going would be.</a:t>
            </a:r>
            <a:endParaRPr sz="1000"/>
          </a:p>
          <a:p>
            <a:pPr indent="0" lvl="0" marL="0" marR="0" rtl="0" algn="l">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Then set 2-3 objectives for attending.</a:t>
            </a:r>
            <a:endParaRPr sz="1000"/>
          </a:p>
          <a:p>
            <a:pPr indent="0" lvl="0" marL="0" marR="0" rtl="0" algn="l">
              <a:lnSpc>
                <a:spcPct val="100000"/>
              </a:lnSpc>
              <a:spcBef>
                <a:spcPts val="0"/>
              </a:spcBef>
              <a:spcAft>
                <a:spcPts val="0"/>
              </a:spcAft>
              <a:buClr>
                <a:srgbClr val="000000"/>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I’m going to go to </a:t>
            </a:r>
            <a:r>
              <a:rPr lang="en" sz="1600">
                <a:latin typeface="Helvetica Neue"/>
                <a:ea typeface="Helvetica Neue"/>
                <a:cs typeface="Helvetica Neue"/>
                <a:sym typeface="Helvetica Neue"/>
              </a:rPr>
              <a:t>a web development meetup</a:t>
            </a:r>
            <a:r>
              <a:rPr b="0" i="0" lang="en" sz="1600" u="none" cap="none" strike="noStrike">
                <a:solidFill>
                  <a:srgbClr val="000000"/>
                </a:solidFill>
                <a:latin typeface="Helvetica Neue"/>
                <a:ea typeface="Helvetica Neue"/>
                <a:cs typeface="Helvetica Neue"/>
                <a:sym typeface="Helvetica Neue"/>
              </a:rPr>
              <a:t>. </a:t>
            </a:r>
            <a:r>
              <a:rPr b="0" i="0" lang="en" sz="1600" u="none" cap="none" strike="noStrike">
                <a:solidFill>
                  <a:schemeClr val="accent5"/>
                </a:solidFill>
                <a:latin typeface="Helvetica Neue"/>
                <a:ea typeface="Helvetica Neue"/>
                <a:cs typeface="Helvetica Neue"/>
                <a:sym typeface="Helvetica Neue"/>
              </a:rPr>
              <a:t>Not a strong goal.</a:t>
            </a:r>
            <a:endParaRPr sz="1000"/>
          </a:p>
          <a:p>
            <a:pPr indent="0" lvl="0" marL="0" marR="0" rtl="0" algn="l">
              <a:lnSpc>
                <a:spcPct val="100000"/>
              </a:lnSpc>
              <a:spcBef>
                <a:spcPts val="0"/>
              </a:spcBef>
              <a:spcAft>
                <a:spcPts val="0"/>
              </a:spcAft>
              <a:buClr>
                <a:srgbClr val="000000"/>
              </a:buClr>
              <a:buSzPts val="1600"/>
              <a:buFont typeface="Helvetica Neue"/>
              <a:buNone/>
            </a:pPr>
            <a:r>
              <a:t/>
            </a:r>
            <a:endParaRPr b="0" i="0" sz="1600" u="none" cap="none" strike="noStrike">
              <a:solidFill>
                <a:schemeClr val="accent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I’m going to go </a:t>
            </a:r>
            <a:r>
              <a:rPr lang="en" sz="1600">
                <a:latin typeface="Helvetica Neue"/>
                <a:ea typeface="Helvetica Neue"/>
                <a:cs typeface="Helvetica Neue"/>
                <a:sym typeface="Helvetica Neue"/>
              </a:rPr>
              <a:t>to a web development meetup</a:t>
            </a:r>
            <a:r>
              <a:rPr b="0" i="0" lang="en" sz="1600" u="none" cap="none" strike="noStrike">
                <a:solidFill>
                  <a:srgbClr val="000000"/>
                </a:solidFill>
                <a:latin typeface="Helvetica Neue"/>
                <a:ea typeface="Helvetica Neue"/>
                <a:cs typeface="Helvetica Neue"/>
                <a:sym typeface="Helvetica Neue"/>
              </a:rPr>
              <a:t>.</a:t>
            </a:r>
            <a:endParaRPr sz="1000"/>
          </a:p>
          <a:p>
            <a:pPr indent="0" lvl="0" marL="0" marR="0" rtl="0" algn="l">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I want to connect with at least 3 people there.</a:t>
            </a:r>
            <a:r>
              <a:rPr b="0" i="0" lang="en" sz="1600" u="none" cap="none" strike="noStrike">
                <a:solidFill>
                  <a:schemeClr val="accent1"/>
                </a:solidFill>
                <a:latin typeface="Helvetica Neue"/>
                <a:ea typeface="Helvetica Neue"/>
                <a:cs typeface="Helvetica Neue"/>
                <a:sym typeface="Helvetica Neue"/>
              </a:rPr>
              <a:t> Better goal.</a:t>
            </a:r>
            <a:endParaRPr sz="1000"/>
          </a:p>
          <a:p>
            <a:pPr indent="0" lvl="0" marL="0" marR="0" rtl="0" algn="l">
              <a:lnSpc>
                <a:spcPct val="100000"/>
              </a:lnSpc>
              <a:spcBef>
                <a:spcPts val="0"/>
              </a:spcBef>
              <a:spcAft>
                <a:spcPts val="0"/>
              </a:spcAft>
              <a:buClr>
                <a:srgbClr val="000000"/>
              </a:buClr>
              <a:buSzPts val="1600"/>
              <a:buFont typeface="Helvetica Neue"/>
              <a:buNone/>
            </a:pPr>
            <a:r>
              <a:t/>
            </a:r>
            <a:endParaRPr b="0" i="0" sz="1600" u="none" cap="none" strike="noStrike">
              <a:solidFill>
                <a:schemeClr val="accen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I’m going to go to </a:t>
            </a:r>
            <a:r>
              <a:rPr lang="en" sz="1600">
                <a:latin typeface="Helvetica Neue"/>
                <a:ea typeface="Helvetica Neue"/>
                <a:cs typeface="Helvetica Neue"/>
                <a:sym typeface="Helvetica Neue"/>
              </a:rPr>
              <a:t>a web development m</a:t>
            </a:r>
            <a:r>
              <a:rPr b="0" i="0" lang="en" sz="1600" u="none" cap="none" strike="noStrike">
                <a:solidFill>
                  <a:srgbClr val="000000"/>
                </a:solidFill>
                <a:latin typeface="Helvetica Neue"/>
                <a:ea typeface="Helvetica Neue"/>
                <a:cs typeface="Helvetica Neue"/>
                <a:sym typeface="Helvetica Neue"/>
              </a:rPr>
              <a:t>eetup. I want</a:t>
            </a:r>
            <a:endParaRPr sz="1000"/>
          </a:p>
          <a:p>
            <a:pPr indent="0" lvl="0" marL="0" marR="0" rtl="0" algn="l">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to connect with at least 6 people there. At least 2-3 of</a:t>
            </a:r>
            <a:endParaRPr sz="1000"/>
          </a:p>
          <a:p>
            <a:pPr indent="0" lvl="0" marL="0" marR="0" rtl="0" algn="l">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those are going to turn into connections I will follow up with.  </a:t>
            </a:r>
            <a:r>
              <a:rPr b="0" i="0" lang="en" sz="1600" u="none" cap="none" strike="noStrike">
                <a:solidFill>
                  <a:schemeClr val="accent6"/>
                </a:solidFill>
                <a:latin typeface="Helvetica Neue"/>
                <a:ea typeface="Helvetica Neue"/>
                <a:cs typeface="Helvetica Neue"/>
                <a:sym typeface="Helvetica Neue"/>
              </a:rPr>
              <a:t>GREAT GOAL!</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cxnSp>
        <p:nvCxnSpPr>
          <p:cNvPr id="1191" name="Shape 1191"/>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92" name="Shape 1192"/>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93" name="Shape 1193"/>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DO’S</a:t>
            </a:r>
            <a:endParaRPr sz="1000"/>
          </a:p>
        </p:txBody>
      </p:sp>
      <p:sp>
        <p:nvSpPr>
          <p:cNvPr id="1194" name="Shape 1194"/>
          <p:cNvSpPr/>
          <p:nvPr/>
        </p:nvSpPr>
        <p:spPr>
          <a:xfrm>
            <a:off x="446464" y="1263547"/>
            <a:ext cx="8905200" cy="377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Walk up to people and talk to them</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Don’t be afraid to get personal</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Tell stories and be yourself </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Add value before asking for something</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Ask open ended question</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Find common interests (projects, activities outside work, hobbies/places to check out)</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Ask for career advice</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Show flexibility in the conversation (react to your partner)</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Gather info on the industry they are in</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If you get stuck, share your reasoning for why you asked a question</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If the person seems like they’re losing interest, turn the convo to them and ask a question or their opinion</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Ask for advice on something that person has expertise in (great for creating a follow up!)</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Show passion in what you share</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Get business cards (jot down notes on the card right after talking to someone)</a:t>
            </a:r>
            <a:endParaRPr sz="1000"/>
          </a:p>
          <a:p>
            <a:pPr indent="0" lvl="0" marL="0" marR="0" rtl="0" algn="l">
              <a:lnSpc>
                <a:spcPct val="100000"/>
              </a:lnSpc>
              <a:spcBef>
                <a:spcPts val="200"/>
              </a:spcBef>
              <a:spcAft>
                <a:spcPts val="0"/>
              </a:spcAft>
              <a:buClr>
                <a:srgbClr val="000000"/>
              </a:buClr>
              <a:buSzPts val="1400"/>
              <a:buFont typeface="Helvetica Neue"/>
              <a:buNone/>
            </a:pPr>
            <a:r>
              <a:rPr lang="en">
                <a:latin typeface="Helvetica Neue"/>
                <a:ea typeface="Helvetica Neue"/>
                <a:cs typeface="Helvetica Neue"/>
                <a:sym typeface="Helvetica Neue"/>
              </a:rPr>
              <a:t>-</a:t>
            </a:r>
            <a:r>
              <a:rPr b="0" i="0" lang="en" sz="1400" u="none" cap="none" strike="noStrike">
                <a:solidFill>
                  <a:srgbClr val="000000"/>
                </a:solidFill>
                <a:latin typeface="Helvetica Neue"/>
                <a:ea typeface="Helvetica Neue"/>
                <a:cs typeface="Helvetica Neue"/>
                <a:sym typeface="Helvetica Neue"/>
              </a:rPr>
              <a:t>Stay in touch (add them on twitter, LINKEDIN). Share interesting articles re: topics they expressed interest in) </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cxnSp>
        <p:nvCxnSpPr>
          <p:cNvPr id="1199" name="Shape 1199"/>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200" name="Shape 1200"/>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201" name="Shape 1201"/>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DONT’S</a:t>
            </a:r>
            <a:endParaRPr sz="1000"/>
          </a:p>
        </p:txBody>
      </p:sp>
      <p:sp>
        <p:nvSpPr>
          <p:cNvPr id="1202" name="Shape 1202"/>
          <p:cNvSpPr/>
          <p:nvPr/>
        </p:nvSpPr>
        <p:spPr>
          <a:xfrm>
            <a:off x="405900" y="1168825"/>
            <a:ext cx="8388000" cy="27969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a:t>
            </a:r>
            <a:r>
              <a:rPr b="0" i="0" lang="en" sz="1900" u="none" cap="none" strike="noStrike">
                <a:solidFill>
                  <a:srgbClr val="000000"/>
                </a:solidFill>
                <a:latin typeface="Helvetica Neue"/>
                <a:ea typeface="Helvetica Neue"/>
                <a:cs typeface="Helvetica Neue"/>
                <a:sym typeface="Helvetica Neue"/>
              </a:rPr>
              <a:t>Waste time on a conversation that neither of you are invested in</a:t>
            </a:r>
            <a:endParaRPr sz="1000"/>
          </a:p>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a:t>
            </a:r>
            <a:r>
              <a:rPr b="0" i="0" lang="en" sz="1900" u="none" cap="none" strike="noStrike">
                <a:solidFill>
                  <a:srgbClr val="000000"/>
                </a:solidFill>
                <a:latin typeface="Helvetica Neue"/>
                <a:ea typeface="Helvetica Neue"/>
                <a:cs typeface="Helvetica Neue"/>
                <a:sym typeface="Helvetica Neue"/>
              </a:rPr>
              <a:t>Talk about yourself the whole time</a:t>
            </a:r>
            <a:endParaRPr sz="1000"/>
          </a:p>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a:t>
            </a:r>
            <a:r>
              <a:rPr b="0" i="0" lang="en" sz="1900" u="none" cap="none" strike="noStrike">
                <a:solidFill>
                  <a:srgbClr val="000000"/>
                </a:solidFill>
                <a:latin typeface="Helvetica Neue"/>
                <a:ea typeface="Helvetica Neue"/>
                <a:cs typeface="Helvetica Neue"/>
                <a:sym typeface="Helvetica Neue"/>
              </a:rPr>
              <a:t>Not say thanks if the person helps you</a:t>
            </a:r>
            <a:endParaRPr sz="1000"/>
          </a:p>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a:t>
            </a:r>
            <a:r>
              <a:rPr b="0" i="0" lang="en" sz="1900" u="none" cap="none" strike="noStrike">
                <a:solidFill>
                  <a:srgbClr val="000000"/>
                </a:solidFill>
                <a:latin typeface="Helvetica Neue"/>
                <a:ea typeface="Helvetica Neue"/>
                <a:cs typeface="Helvetica Neue"/>
                <a:sym typeface="Helvetica Neue"/>
              </a:rPr>
              <a:t>Talk in circles</a:t>
            </a:r>
            <a:endParaRPr sz="1000"/>
          </a:p>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a:t>
            </a:r>
            <a:r>
              <a:rPr b="0" i="0" lang="en" sz="1900" u="none" cap="none" strike="noStrike">
                <a:solidFill>
                  <a:srgbClr val="000000"/>
                </a:solidFill>
                <a:latin typeface="Helvetica Neue"/>
                <a:ea typeface="Helvetica Neue"/>
                <a:cs typeface="Helvetica Neue"/>
                <a:sym typeface="Helvetica Neue"/>
              </a:rPr>
              <a:t>Forget to follow up (48 hours max)</a:t>
            </a:r>
            <a:endParaRPr sz="1900">
              <a:latin typeface="Helvetica Neue"/>
              <a:ea typeface="Helvetica Neue"/>
              <a:cs typeface="Helvetica Neue"/>
              <a:sym typeface="Helvetica Neue"/>
            </a:endParaRPr>
          </a:p>
          <a:p>
            <a:pPr indent="45720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a:t>
            </a:r>
            <a:r>
              <a:rPr b="0" i="0" lang="en" sz="1900" u="none" cap="none" strike="noStrike">
                <a:solidFill>
                  <a:srgbClr val="000000"/>
                </a:solidFill>
                <a:latin typeface="Helvetica Neue"/>
                <a:ea typeface="Helvetica Neue"/>
                <a:cs typeface="Helvetica Neue"/>
                <a:sym typeface="Helvetica Neue"/>
              </a:rPr>
              <a:t>Don’t be unaccountable if you promised something</a:t>
            </a:r>
            <a:endParaRPr sz="1000"/>
          </a:p>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a:t>
            </a:r>
            <a:r>
              <a:rPr b="0" i="0" lang="en" sz="1900" u="none" cap="none" strike="noStrike">
                <a:solidFill>
                  <a:srgbClr val="000000"/>
                </a:solidFill>
                <a:latin typeface="Helvetica Neue"/>
                <a:ea typeface="Helvetica Neue"/>
                <a:cs typeface="Helvetica Neue"/>
                <a:sym typeface="Helvetica Neue"/>
              </a:rPr>
              <a:t>Ask yes/no questions</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cxnSp>
        <p:nvCxnSpPr>
          <p:cNvPr id="1207" name="Shape 1207"/>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208" name="Shape 1208"/>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209" name="Shape 1209"/>
          <p:cNvSpPr txBox="1"/>
          <p:nvPr>
            <p:ph idx="1" type="body"/>
          </p:nvPr>
        </p:nvSpPr>
        <p:spPr>
          <a:xfrm>
            <a:off x="446471" y="727325"/>
            <a:ext cx="785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sng" cap="none" strike="noStrike">
                <a:solidFill>
                  <a:schemeClr val="hlink"/>
                </a:solidFill>
                <a:latin typeface="Helvetica Neue"/>
                <a:ea typeface="Helvetica Neue"/>
                <a:cs typeface="Helvetica Neue"/>
                <a:sym typeface="Helvetica Neue"/>
                <a:hlinkClick r:id="rId3"/>
              </a:rPr>
              <a:t>SHAPR.CO</a:t>
            </a:r>
            <a:r>
              <a:rPr lang="en" sz="1000"/>
              <a:t> </a:t>
            </a:r>
            <a:r>
              <a:rPr lang="en" sz="2000"/>
              <a:t>-</a:t>
            </a:r>
            <a:r>
              <a:rPr lang="en" sz="1000"/>
              <a:t> </a:t>
            </a:r>
            <a:r>
              <a:rPr lang="en" sz="2000"/>
              <a:t>The Tinder of the tech world that doesn’t suck</a:t>
            </a:r>
            <a:endParaRPr sz="2000"/>
          </a:p>
        </p:txBody>
      </p:sp>
      <p:sp>
        <p:nvSpPr>
          <p:cNvPr id="1210" name="Shape 1210"/>
          <p:cNvSpPr/>
          <p:nvPr/>
        </p:nvSpPr>
        <p:spPr>
          <a:xfrm>
            <a:off x="444698" y="4678844"/>
            <a:ext cx="138000" cy="231600"/>
          </a:xfrm>
          <a:prstGeom prst="rect">
            <a:avLst/>
          </a:prstGeom>
          <a:noFill/>
          <a:ln>
            <a:noFill/>
          </a:ln>
        </p:spPr>
        <p:txBody>
          <a:bodyPr anchorCtr="0" anchor="b" bIns="0" lIns="0" spcFirstLastPara="1" rIns="0" wrap="square" tIns="0">
            <a:noAutofit/>
          </a:bodyPr>
          <a:lstStyle/>
          <a:p>
            <a:pPr indent="0" lvl="0" marL="0" marR="0" rtl="0" algn="l">
              <a:lnSpc>
                <a:spcPct val="228571"/>
              </a:lnSpc>
              <a:spcBef>
                <a:spcPts val="0"/>
              </a:spcBef>
              <a:spcAft>
                <a:spcPts val="0"/>
              </a:spcAft>
              <a:buClr>
                <a:srgbClr val="000000"/>
              </a:buClr>
              <a:buSzPts val="1000"/>
              <a:buFont typeface="Helvetica Neue"/>
              <a:buNone/>
            </a:pPr>
            <a:fld id="{00000000-1234-1234-1234-123412341234}" type="slidenum">
              <a:rPr b="1" i="0" lang="en" sz="1000" u="none" cap="none" strike="noStrike">
                <a:solidFill>
                  <a:srgbClr val="000000"/>
                </a:solidFill>
                <a:latin typeface="Helvetica Neue"/>
                <a:ea typeface="Helvetica Neue"/>
                <a:cs typeface="Helvetica Neue"/>
                <a:sym typeface="Helvetica Neue"/>
              </a:rPr>
              <a:t>‹#›</a:t>
            </a:fld>
            <a:r>
              <a:rPr b="1" i="0" lang="en" sz="1000" u="none" cap="none" strike="noStrike">
                <a:solidFill>
                  <a:srgbClr val="000000"/>
                </a:solidFill>
                <a:latin typeface="Helvetica Neue"/>
                <a:ea typeface="Helvetica Neue"/>
                <a:cs typeface="Helvetica Neue"/>
                <a:sym typeface="Helvetica Neue"/>
              </a:rPr>
              <a:t>￼</a:t>
            </a:r>
            <a:endParaRPr sz="1000"/>
          </a:p>
        </p:txBody>
      </p:sp>
      <p:pic>
        <p:nvPicPr>
          <p:cNvPr id="1211" name="Shape 1211"/>
          <p:cNvPicPr preferRelativeResize="0"/>
          <p:nvPr/>
        </p:nvPicPr>
        <p:blipFill>
          <a:blip r:embed="rId4">
            <a:alphaModFix/>
          </a:blip>
          <a:stretch>
            <a:fillRect/>
          </a:stretch>
        </p:blipFill>
        <p:spPr>
          <a:xfrm>
            <a:off x="1726200" y="1165975"/>
            <a:ext cx="5460050" cy="38380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Shape 1216"/>
          <p:cNvSpPr txBox="1"/>
          <p:nvPr>
            <p:ph idx="1" type="body"/>
          </p:nvPr>
        </p:nvSpPr>
        <p:spPr>
          <a:xfrm>
            <a:off x="446484" y="643923"/>
            <a:ext cx="5429100" cy="273300"/>
          </a:xfrm>
          <a:prstGeom prst="rect">
            <a:avLst/>
          </a:prstGeom>
        </p:spPr>
        <p:txBody>
          <a:bodyPr anchorCtr="0" anchor="t" bIns="62150" lIns="62150" spcFirstLastPara="1" rIns="62150" wrap="square" tIns="62150">
            <a:noAutofit/>
          </a:bodyPr>
          <a:lstStyle/>
          <a:p>
            <a:pPr indent="0" lvl="0" marL="0">
              <a:spcBef>
                <a:spcPts val="0"/>
              </a:spcBef>
              <a:spcAft>
                <a:spcPts val="0"/>
              </a:spcAft>
              <a:buNone/>
            </a:pPr>
            <a:r>
              <a:rPr lang="en"/>
              <a:t>STOP &amp; JOT</a:t>
            </a:r>
            <a:endParaRPr/>
          </a:p>
        </p:txBody>
      </p:sp>
      <p:sp>
        <p:nvSpPr>
          <p:cNvPr id="1217" name="Shape 1217"/>
          <p:cNvSpPr txBox="1"/>
          <p:nvPr>
            <p:ph type="title"/>
          </p:nvPr>
        </p:nvSpPr>
        <p:spPr>
          <a:xfrm>
            <a:off x="446484" y="1193453"/>
            <a:ext cx="8250900" cy="835800"/>
          </a:xfrm>
          <a:prstGeom prst="rect">
            <a:avLst/>
          </a:prstGeom>
        </p:spPr>
        <p:txBody>
          <a:bodyPr anchorCtr="0" anchor="t" bIns="62150" lIns="62150" spcFirstLastPara="1" rIns="62150" wrap="square" tIns="62150">
            <a:noAutofit/>
          </a:bodyPr>
          <a:lstStyle/>
          <a:p>
            <a:pPr indent="-419100" lvl="0" marL="457200">
              <a:spcBef>
                <a:spcPts val="0"/>
              </a:spcBef>
              <a:spcAft>
                <a:spcPts val="0"/>
              </a:spcAft>
              <a:buSzPts val="3000"/>
              <a:buChar char="❏"/>
            </a:pPr>
            <a:r>
              <a:rPr b="0" lang="en" sz="3000"/>
              <a:t>Why is networking important?</a:t>
            </a:r>
            <a:endParaRPr b="0" sz="3000"/>
          </a:p>
          <a:p>
            <a:pPr indent="-419100" lvl="0" marL="457200">
              <a:spcBef>
                <a:spcPts val="0"/>
              </a:spcBef>
              <a:spcAft>
                <a:spcPts val="0"/>
              </a:spcAft>
              <a:buSzPts val="3000"/>
              <a:buChar char="❏"/>
            </a:pPr>
            <a:r>
              <a:rPr b="0" lang="en" sz="3000"/>
              <a:t>Write 3 ways you can effectively network</a:t>
            </a:r>
            <a:endParaRPr b="0"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Shape 946"/>
          <p:cNvSpPr txBox="1"/>
          <p:nvPr>
            <p:ph idx="2" type="body"/>
          </p:nvPr>
        </p:nvSpPr>
        <p:spPr>
          <a:xfrm>
            <a:off x="446484" y="998537"/>
            <a:ext cx="8250900" cy="30711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FFFFFF"/>
              </a:buClr>
              <a:buSzPts val="8400"/>
              <a:buFont typeface="Arial"/>
              <a:buNone/>
            </a:pPr>
            <a:r>
              <a:rPr b="1" i="0" lang="en" sz="8400" u="none" cap="none" strike="noStrike">
                <a:solidFill>
                  <a:srgbClr val="FFFFFF"/>
                </a:solidFill>
                <a:latin typeface="Helvetica Neue"/>
                <a:ea typeface="Helvetica Neue"/>
                <a:cs typeface="Helvetica Neue"/>
                <a:sym typeface="Helvetica Neue"/>
              </a:rPr>
              <a:t>DEVELOPING YOUR NETWORK</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C2BC"/>
        </a:solidFill>
      </p:bgPr>
    </p:bg>
    <p:spTree>
      <p:nvGrpSpPr>
        <p:cNvPr id="1221" name="Shape 1221"/>
        <p:cNvGrpSpPr/>
        <p:nvPr/>
      </p:nvGrpSpPr>
      <p:grpSpPr>
        <a:xfrm>
          <a:off x="0" y="0"/>
          <a:ext cx="0" cy="0"/>
          <a:chOff x="0" y="0"/>
          <a:chExt cx="0" cy="0"/>
        </a:xfrm>
      </p:grpSpPr>
      <p:sp>
        <p:nvSpPr>
          <p:cNvPr id="1222" name="Shape 1222"/>
          <p:cNvSpPr txBox="1"/>
          <p:nvPr>
            <p:ph idx="2" type="body"/>
          </p:nvPr>
        </p:nvSpPr>
        <p:spPr>
          <a:xfrm>
            <a:off x="446484" y="699498"/>
            <a:ext cx="71439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FFFFFF"/>
              </a:buClr>
              <a:buSzPts val="2300"/>
              <a:buFont typeface="Helvetica Neue"/>
              <a:buNone/>
            </a:pPr>
            <a:r>
              <a:rPr b="1" i="0" lang="en" sz="2300" u="none" cap="none" strike="noStrike">
                <a:solidFill>
                  <a:srgbClr val="FFFFFF"/>
                </a:solidFill>
                <a:latin typeface="Helvetica Neue"/>
                <a:ea typeface="Helvetica Neue"/>
                <a:cs typeface="Helvetica Neue"/>
                <a:sym typeface="Helvetica Neue"/>
              </a:rPr>
              <a:t>LINKEDIN</a:t>
            </a:r>
            <a:endParaRPr sz="1000"/>
          </a:p>
        </p:txBody>
      </p:sp>
      <p:sp>
        <p:nvSpPr>
          <p:cNvPr id="1223" name="Shape 1223"/>
          <p:cNvSpPr txBox="1"/>
          <p:nvPr>
            <p:ph idx="1" type="body"/>
          </p:nvPr>
        </p:nvSpPr>
        <p:spPr>
          <a:xfrm>
            <a:off x="446484" y="1193453"/>
            <a:ext cx="8250900" cy="3847200"/>
          </a:xfrm>
          <a:prstGeom prst="rect">
            <a:avLst/>
          </a:prstGeom>
          <a:noFill/>
          <a:ln>
            <a:noFill/>
          </a:ln>
        </p:spPr>
        <p:txBody>
          <a:bodyPr anchorCtr="0" anchor="t" bIns="0" lIns="0" spcFirstLastPara="1" rIns="0" wrap="square" tIns="0">
            <a:noAutofit/>
          </a:bodyPr>
          <a:lstStyle/>
          <a:p>
            <a:pPr indent="0" lvl="0" marL="0" marR="0" rtl="0" algn="l">
              <a:lnSpc>
                <a:spcPct val="88636"/>
              </a:lnSpc>
              <a:spcBef>
                <a:spcPts val="0"/>
              </a:spcBef>
              <a:spcAft>
                <a:spcPts val="0"/>
              </a:spcAft>
              <a:buClr>
                <a:srgbClr val="FFFFFF"/>
              </a:buClr>
              <a:buSzPts val="9000"/>
              <a:buFont typeface="Merriweather Sans"/>
              <a:buNone/>
            </a:pPr>
            <a:r>
              <a:rPr b="1" i="0" lang="en" sz="9000" u="none" cap="none" strike="noStrike">
                <a:solidFill>
                  <a:srgbClr val="FFFFFF"/>
                </a:solidFill>
                <a:latin typeface="Helvetica Neue"/>
                <a:ea typeface="Helvetica Neue"/>
                <a:cs typeface="Helvetica Neue"/>
                <a:sym typeface="Helvetica Neue"/>
              </a:rPr>
              <a:t>OVERVIEW</a:t>
            </a:r>
            <a:r>
              <a:rPr lang="en"/>
              <a:t> OF</a:t>
            </a:r>
            <a:r>
              <a:rPr b="1" i="0" lang="en" sz="9000" u="none" cap="none" strike="noStrike">
                <a:solidFill>
                  <a:srgbClr val="FFFFFF"/>
                </a:solidFill>
                <a:latin typeface="Helvetica Neue"/>
                <a:ea typeface="Helvetica Neue"/>
                <a:cs typeface="Helvetica Neue"/>
                <a:sym typeface="Helvetica Neue"/>
              </a:rPr>
              <a:t> </a:t>
            </a:r>
            <a:endParaRPr sz="1000"/>
          </a:p>
          <a:p>
            <a:pPr indent="0" lvl="0" marL="0" marR="0" rtl="0" algn="l">
              <a:lnSpc>
                <a:spcPct val="88636"/>
              </a:lnSpc>
              <a:spcBef>
                <a:spcPts val="0"/>
              </a:spcBef>
              <a:spcAft>
                <a:spcPts val="0"/>
              </a:spcAft>
              <a:buClr>
                <a:srgbClr val="FFFFFF"/>
              </a:buClr>
              <a:buSzPts val="9000"/>
              <a:buFont typeface="Merriweather Sans"/>
              <a:buNone/>
            </a:pPr>
            <a:r>
              <a:rPr b="1" i="0" lang="en" sz="9000" u="none" cap="none" strike="noStrike">
                <a:solidFill>
                  <a:srgbClr val="FFFFFF"/>
                </a:solidFill>
                <a:latin typeface="Helvetica Neue"/>
                <a:ea typeface="Helvetica Neue"/>
                <a:cs typeface="Helvetica Neue"/>
                <a:sym typeface="Helvetica Neue"/>
              </a:rPr>
              <a:t>LINKEDIN </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Shape 1228"/>
          <p:cNvSpPr txBox="1"/>
          <p:nvPr>
            <p:ph idx="2" type="body"/>
          </p:nvPr>
        </p:nvSpPr>
        <p:spPr>
          <a:xfrm>
            <a:off x="446484" y="1109207"/>
            <a:ext cx="8250900" cy="3091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DIGITAL PRESENCE AND LINKEDIN</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Shape 1233"/>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OBJECTIVES</a:t>
            </a:r>
            <a:endParaRPr sz="1000"/>
          </a:p>
        </p:txBody>
      </p:sp>
      <p:sp>
        <p:nvSpPr>
          <p:cNvPr id="1234" name="Shape 1234"/>
          <p:cNvSpPr/>
          <p:nvPr/>
        </p:nvSpPr>
        <p:spPr>
          <a:xfrm>
            <a:off x="385125" y="1115309"/>
            <a:ext cx="7888200" cy="2099100"/>
          </a:xfrm>
          <a:prstGeom prst="rect">
            <a:avLst/>
          </a:prstGeom>
          <a:noFill/>
          <a:ln>
            <a:noFill/>
          </a:ln>
        </p:spPr>
        <p:txBody>
          <a:bodyPr anchorCtr="0" anchor="ctr" bIns="23100" lIns="23100" spcFirstLastPara="1" rIns="23100" wrap="square" tIns="23100">
            <a:noAutofit/>
          </a:bodyPr>
          <a:lstStyle/>
          <a:p>
            <a:pPr indent="-209550" lvl="0" marL="203200" marR="0" rtl="0" algn="l">
              <a:lnSpc>
                <a:spcPct val="150000"/>
              </a:lnSpc>
              <a:spcBef>
                <a:spcPts val="0"/>
              </a:spcBef>
              <a:spcAft>
                <a:spcPts val="0"/>
              </a:spcAft>
              <a:buClr>
                <a:srgbClr val="000000"/>
              </a:buClr>
              <a:buSzPts val="1700"/>
              <a:buFont typeface="Georgia"/>
              <a:buAutoNum type="arabicPeriod"/>
            </a:pPr>
            <a:r>
              <a:rPr b="0" i="0" lang="en" sz="1700" u="none" cap="none" strike="noStrike">
                <a:solidFill>
                  <a:srgbClr val="000000"/>
                </a:solidFill>
                <a:latin typeface="Georgia"/>
                <a:ea typeface="Georgia"/>
                <a:cs typeface="Georgia"/>
                <a:sym typeface="Georgia"/>
              </a:rPr>
              <a:t>Discuss why social media - specifically LinkedIn - is important for the job search and career changers.</a:t>
            </a:r>
            <a:endParaRPr sz="1000"/>
          </a:p>
          <a:p>
            <a:pPr indent="-209550" lvl="0" marL="203200" marR="0" rtl="0" algn="l">
              <a:lnSpc>
                <a:spcPct val="150000"/>
              </a:lnSpc>
              <a:spcBef>
                <a:spcPts val="0"/>
              </a:spcBef>
              <a:spcAft>
                <a:spcPts val="0"/>
              </a:spcAft>
              <a:buClr>
                <a:srgbClr val="000000"/>
              </a:buClr>
              <a:buSzPts val="1700"/>
              <a:buFont typeface="Georgia"/>
              <a:buAutoNum type="arabicPeriod"/>
            </a:pPr>
            <a:r>
              <a:rPr b="0" i="0" lang="en" sz="1700" u="none" cap="none" strike="noStrike">
                <a:solidFill>
                  <a:srgbClr val="000000"/>
                </a:solidFill>
                <a:latin typeface="Georgia"/>
                <a:ea typeface="Georgia"/>
                <a:cs typeface="Georgia"/>
                <a:sym typeface="Georgia"/>
              </a:rPr>
              <a:t>Develop a professional LinkedIn page that reflects your newly acquired skills, professional goals and aligns with your personal brand. </a:t>
            </a:r>
            <a:endParaRPr sz="1000"/>
          </a:p>
          <a:p>
            <a:pPr indent="-209550" lvl="0" marL="203200" marR="0" rtl="0" algn="l">
              <a:lnSpc>
                <a:spcPct val="150000"/>
              </a:lnSpc>
              <a:spcBef>
                <a:spcPts val="0"/>
              </a:spcBef>
              <a:spcAft>
                <a:spcPts val="0"/>
              </a:spcAft>
              <a:buClr>
                <a:srgbClr val="000000"/>
              </a:buClr>
              <a:buSzPts val="1700"/>
              <a:buFont typeface="Georgia"/>
              <a:buAutoNum type="arabicPeriod"/>
            </a:pPr>
            <a:r>
              <a:rPr b="0" i="0" lang="en" sz="1700" u="none" cap="none" strike="noStrike">
                <a:solidFill>
                  <a:srgbClr val="000000"/>
                </a:solidFill>
                <a:latin typeface="Georgia"/>
                <a:ea typeface="Georgia"/>
                <a:cs typeface="Georgia"/>
                <a:sym typeface="Georgia"/>
              </a:rPr>
              <a:t>Explain the importance of blogging to grow your network and stay on top of current industry trends/topics. </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Shape 1239"/>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DIGITAL PRESENCE AND TOOLS</a:t>
            </a:r>
            <a:endParaRPr sz="1000"/>
          </a:p>
        </p:txBody>
      </p:sp>
      <p:sp>
        <p:nvSpPr>
          <p:cNvPr id="1240" name="Shape 1240"/>
          <p:cNvSpPr txBox="1"/>
          <p:nvPr>
            <p:ph idx="2" type="body"/>
          </p:nvPr>
        </p:nvSpPr>
        <p:spPr>
          <a:xfrm>
            <a:off x="446484" y="1053857"/>
            <a:ext cx="8250900" cy="29019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WHY IS A “PRESENCE” IMPORTANT? </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Shape 1245"/>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DIGITAL PRESENCE AND TOOLS</a:t>
            </a:r>
            <a:endParaRPr sz="1000"/>
          </a:p>
        </p:txBody>
      </p:sp>
      <p:pic>
        <p:nvPicPr>
          <p:cNvPr descr="linkedin.jpg" id="1246" name="Shape 1246"/>
          <p:cNvPicPr preferRelativeResize="0"/>
          <p:nvPr/>
        </p:nvPicPr>
        <p:blipFill rotWithShape="1">
          <a:blip r:embed="rId3">
            <a:alphaModFix/>
          </a:blip>
          <a:srcRect b="0" l="0" r="0" t="0"/>
          <a:stretch/>
        </p:blipFill>
        <p:spPr>
          <a:xfrm>
            <a:off x="2866345" y="1071190"/>
            <a:ext cx="3638114" cy="363811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Shape 1251"/>
          <p:cNvSpPr/>
          <p:nvPr/>
        </p:nvSpPr>
        <p:spPr>
          <a:xfrm>
            <a:off x="2522857" y="1520132"/>
            <a:ext cx="5007600" cy="644100"/>
          </a:xfrm>
          <a:prstGeom prst="rect">
            <a:avLst/>
          </a:prstGeom>
          <a:noFill/>
          <a:ln>
            <a:noFill/>
          </a:ln>
        </p:spPr>
        <p:txBody>
          <a:bodyPr anchorCtr="0" anchor="ctr" bIns="35750" lIns="35750" spcFirstLastPara="1" rIns="35750" wrap="square" tIns="35750">
            <a:noAutofit/>
          </a:bodyPr>
          <a:lstStyle/>
          <a:p>
            <a:pPr indent="-247650" lvl="0" marL="241300" marR="0" rtl="0" algn="l">
              <a:lnSpc>
                <a:spcPct val="100000"/>
              </a:lnSpc>
              <a:spcBef>
                <a:spcPts val="0"/>
              </a:spcBef>
              <a:spcAft>
                <a:spcPts val="0"/>
              </a:spcAft>
              <a:buClr>
                <a:srgbClr val="000000"/>
              </a:buClr>
              <a:buSzPts val="1300"/>
              <a:buFont typeface="Helvetica Neue"/>
              <a:buAutoNum type="arabicPeriod"/>
            </a:pPr>
            <a:r>
              <a:rPr b="0" i="0" lang="en" sz="1300" u="none" cap="none" strike="noStrike">
                <a:solidFill>
                  <a:srgbClr val="000000"/>
                </a:solidFill>
                <a:latin typeface="Helvetica Neue"/>
                <a:ea typeface="Helvetica Neue"/>
                <a:cs typeface="Helvetica Neue"/>
                <a:sym typeface="Helvetica Neue"/>
              </a:rPr>
              <a:t>Count off 1-12 and pair up with your number</a:t>
            </a:r>
            <a:endParaRPr sz="1000"/>
          </a:p>
          <a:p>
            <a:pPr indent="-247650" lvl="0" marL="241300" marR="0" rtl="0" algn="l">
              <a:lnSpc>
                <a:spcPct val="100000"/>
              </a:lnSpc>
              <a:spcBef>
                <a:spcPts val="1400"/>
              </a:spcBef>
              <a:spcAft>
                <a:spcPts val="0"/>
              </a:spcAft>
              <a:buClr>
                <a:srgbClr val="000000"/>
              </a:buClr>
              <a:buSzPts val="1300"/>
              <a:buFont typeface="Helvetica Neue"/>
              <a:buAutoNum type="arabicPeriod"/>
            </a:pPr>
            <a:r>
              <a:rPr b="0" i="0" lang="en" sz="1300" u="none" cap="none" strike="noStrike">
                <a:solidFill>
                  <a:srgbClr val="000000"/>
                </a:solidFill>
                <a:latin typeface="Helvetica Neue"/>
                <a:ea typeface="Helvetica Neue"/>
                <a:cs typeface="Helvetica Neue"/>
                <a:sym typeface="Helvetica Neue"/>
              </a:rPr>
              <a:t>Spend 2-3 minutes googling each other.</a:t>
            </a:r>
            <a:endParaRPr sz="1000"/>
          </a:p>
        </p:txBody>
      </p:sp>
      <p:sp>
        <p:nvSpPr>
          <p:cNvPr id="1252" name="Shape 1252"/>
          <p:cNvSpPr/>
          <p:nvPr/>
        </p:nvSpPr>
        <p:spPr>
          <a:xfrm>
            <a:off x="2522850" y="3008000"/>
            <a:ext cx="4752600" cy="2685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000000"/>
              </a:buClr>
              <a:buSzPts val="1300"/>
              <a:buFont typeface="Helvetica Neue"/>
              <a:buNone/>
            </a:pPr>
            <a:r>
              <a:rPr b="0" i="0" lang="en" sz="1300" u="none" cap="none" strike="noStrike">
                <a:solidFill>
                  <a:srgbClr val="000000"/>
                </a:solidFill>
                <a:latin typeface="Helvetica Neue"/>
                <a:ea typeface="Helvetica Neue"/>
                <a:cs typeface="Helvetica Neue"/>
                <a:sym typeface="Helvetica Neue"/>
              </a:rPr>
              <a:t>What did you come up with? What impression do you get?</a:t>
            </a:r>
            <a:endParaRPr sz="1000"/>
          </a:p>
        </p:txBody>
      </p:sp>
      <p:sp>
        <p:nvSpPr>
          <p:cNvPr id="1253" name="Shape 1253"/>
          <p:cNvSpPr/>
          <p:nvPr/>
        </p:nvSpPr>
        <p:spPr>
          <a:xfrm>
            <a:off x="2522853" y="2664128"/>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DELIVERABLE</a:t>
            </a:r>
            <a:endParaRPr sz="1000"/>
          </a:p>
        </p:txBody>
      </p:sp>
      <p:sp>
        <p:nvSpPr>
          <p:cNvPr id="1254" name="Shape 1254"/>
          <p:cNvSpPr/>
          <p:nvPr/>
        </p:nvSpPr>
        <p:spPr>
          <a:xfrm>
            <a:off x="2482909" y="1064173"/>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DIRECTIONS</a:t>
            </a:r>
            <a:endParaRPr sz="1000"/>
          </a:p>
        </p:txBody>
      </p:sp>
      <p:sp>
        <p:nvSpPr>
          <p:cNvPr id="1255" name="Shape 1255"/>
          <p:cNvSpPr/>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DIGITAL PRESENCE AND TOOLS</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Shape 1260"/>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DIGITAL PRESENCE AND TOOLS</a:t>
            </a:r>
            <a:endParaRPr sz="1000"/>
          </a:p>
        </p:txBody>
      </p:sp>
      <p:pic>
        <p:nvPicPr>
          <p:cNvPr id="1261" name="Shape 1261"/>
          <p:cNvPicPr preferRelativeResize="0"/>
          <p:nvPr/>
        </p:nvPicPr>
        <p:blipFill rotWithShape="1">
          <a:blip r:embed="rId3">
            <a:alphaModFix/>
          </a:blip>
          <a:srcRect b="0" l="0" r="0" t="0"/>
          <a:stretch/>
        </p:blipFill>
        <p:spPr>
          <a:xfrm>
            <a:off x="4748" y="892498"/>
            <a:ext cx="9144000" cy="416572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Shape 1266"/>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LINKEDIN FOR CAREER CHANGERS</a:t>
            </a:r>
            <a:endParaRPr sz="1000"/>
          </a:p>
        </p:txBody>
      </p:sp>
      <p:sp>
        <p:nvSpPr>
          <p:cNvPr id="1267" name="Shape 1267"/>
          <p:cNvSpPr txBox="1"/>
          <p:nvPr>
            <p:ph idx="2" type="body"/>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LINKEDIN </a:t>
            </a:r>
            <a:endParaRPr sz="1000"/>
          </a:p>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WORK SESSION</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Shape 1272"/>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a:t>
            </a:r>
            <a:endParaRPr sz="1000"/>
          </a:p>
        </p:txBody>
      </p:sp>
      <p:sp>
        <p:nvSpPr>
          <p:cNvPr id="1273" name="Shape 1273"/>
          <p:cNvSpPr txBox="1"/>
          <p:nvPr>
            <p:ph idx="2" type="body"/>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SETTINGS</a:t>
            </a:r>
            <a:endParaRPr sz="1000"/>
          </a:p>
        </p:txBody>
      </p:sp>
      <p:pic>
        <p:nvPicPr>
          <p:cNvPr id="1274" name="Shape 1274"/>
          <p:cNvPicPr preferRelativeResize="0"/>
          <p:nvPr/>
        </p:nvPicPr>
        <p:blipFill rotWithShape="1">
          <a:blip r:embed="rId3">
            <a:alphaModFix/>
          </a:blip>
          <a:srcRect b="0" l="0" r="0" t="0"/>
          <a:stretch/>
        </p:blipFill>
        <p:spPr>
          <a:xfrm>
            <a:off x="1749105" y="2313454"/>
            <a:ext cx="5288603" cy="196119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Shape 1279"/>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THE BASICS &amp; WHAT’S IMPORTANT</a:t>
            </a:r>
            <a:endParaRPr sz="1000"/>
          </a:p>
        </p:txBody>
      </p:sp>
      <p:pic>
        <p:nvPicPr>
          <p:cNvPr id="1280" name="Shape 1280"/>
          <p:cNvPicPr preferRelativeResize="0"/>
          <p:nvPr/>
        </p:nvPicPr>
        <p:blipFill rotWithShape="1">
          <a:blip r:embed="rId3">
            <a:alphaModFix/>
          </a:blip>
          <a:srcRect b="0" l="0" r="0" t="0"/>
          <a:stretch/>
        </p:blipFill>
        <p:spPr>
          <a:xfrm>
            <a:off x="78692" y="1022421"/>
            <a:ext cx="3536157" cy="2098477"/>
          </a:xfrm>
          <a:prstGeom prst="rect">
            <a:avLst/>
          </a:prstGeom>
          <a:noFill/>
          <a:ln>
            <a:noFill/>
          </a:ln>
        </p:spPr>
      </p:pic>
      <p:pic>
        <p:nvPicPr>
          <p:cNvPr id="1281" name="Shape 1281"/>
          <p:cNvPicPr preferRelativeResize="0"/>
          <p:nvPr/>
        </p:nvPicPr>
        <p:blipFill rotWithShape="1">
          <a:blip r:embed="rId4">
            <a:alphaModFix/>
          </a:blip>
          <a:srcRect b="0" l="0" r="0" t="0"/>
          <a:stretch/>
        </p:blipFill>
        <p:spPr>
          <a:xfrm>
            <a:off x="3625850" y="934506"/>
            <a:ext cx="5374367" cy="1101915"/>
          </a:xfrm>
          <a:prstGeom prst="rect">
            <a:avLst/>
          </a:prstGeom>
          <a:noFill/>
          <a:ln>
            <a:noFill/>
          </a:ln>
        </p:spPr>
      </p:pic>
      <p:pic>
        <p:nvPicPr>
          <p:cNvPr id="1282" name="Shape 1282"/>
          <p:cNvPicPr preferRelativeResize="0"/>
          <p:nvPr/>
        </p:nvPicPr>
        <p:blipFill rotWithShape="1">
          <a:blip r:embed="rId5">
            <a:alphaModFix/>
          </a:blip>
          <a:srcRect b="0" l="0" r="0" t="0"/>
          <a:stretch/>
        </p:blipFill>
        <p:spPr>
          <a:xfrm>
            <a:off x="3652389" y="2280193"/>
            <a:ext cx="5540327" cy="1214016"/>
          </a:xfrm>
          <a:prstGeom prst="rect">
            <a:avLst/>
          </a:prstGeom>
          <a:noFill/>
          <a:ln>
            <a:noFill/>
          </a:ln>
        </p:spPr>
      </p:pic>
      <p:pic>
        <p:nvPicPr>
          <p:cNvPr id="1283" name="Shape 1283"/>
          <p:cNvPicPr preferRelativeResize="0"/>
          <p:nvPr/>
        </p:nvPicPr>
        <p:blipFill rotWithShape="1">
          <a:blip r:embed="rId6">
            <a:alphaModFix/>
          </a:blip>
          <a:srcRect b="0" l="0" r="0" t="0"/>
          <a:stretch/>
        </p:blipFill>
        <p:spPr>
          <a:xfrm>
            <a:off x="4975943" y="3738177"/>
            <a:ext cx="2893220" cy="1214438"/>
          </a:xfrm>
          <a:prstGeom prst="rect">
            <a:avLst/>
          </a:prstGeom>
          <a:noFill/>
          <a:ln>
            <a:noFill/>
          </a:ln>
        </p:spPr>
      </p:pic>
      <p:pic>
        <p:nvPicPr>
          <p:cNvPr id="1284" name="Shape 1284"/>
          <p:cNvPicPr preferRelativeResize="0"/>
          <p:nvPr/>
        </p:nvPicPr>
        <p:blipFill rotWithShape="1">
          <a:blip r:embed="rId7">
            <a:alphaModFix/>
          </a:blip>
          <a:srcRect b="0" l="0" r="0" t="0"/>
          <a:stretch/>
        </p:blipFill>
        <p:spPr>
          <a:xfrm>
            <a:off x="261751" y="3590581"/>
            <a:ext cx="3170040" cy="15091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cxnSp>
        <p:nvCxnSpPr>
          <p:cNvPr id="951" name="Shape 951"/>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52" name="Shape 952"/>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953" name="Shape 953"/>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AGENDA</a:t>
            </a:r>
            <a:endParaRPr sz="1000"/>
          </a:p>
        </p:txBody>
      </p:sp>
      <p:sp>
        <p:nvSpPr>
          <p:cNvPr id="954" name="Shape 954"/>
          <p:cNvSpPr/>
          <p:nvPr/>
        </p:nvSpPr>
        <p:spPr>
          <a:xfrm>
            <a:off x="352417" y="1012626"/>
            <a:ext cx="2583300" cy="19128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2400"/>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196850" lvl="0" marL="190500" marR="0" rtl="0" algn="l">
              <a:lnSpc>
                <a:spcPct val="100000"/>
              </a:lnSpc>
              <a:spcBef>
                <a:spcPts val="300"/>
              </a:spcBef>
              <a:spcAft>
                <a:spcPts val="0"/>
              </a:spcAft>
              <a:buClr>
                <a:srgbClr val="000000"/>
              </a:buClr>
              <a:buSzPts val="1700"/>
              <a:buFont typeface="Merriweather Sans"/>
              <a:buChar char="‣"/>
            </a:pPr>
            <a:r>
              <a:rPr b="0" i="0" lang="en" sz="2400" u="none" cap="none" strike="noStrike">
                <a:solidFill>
                  <a:srgbClr val="000000"/>
                </a:solidFill>
                <a:latin typeface="Helvetica Neue"/>
                <a:ea typeface="Helvetica Neue"/>
                <a:cs typeface="Helvetica Neue"/>
                <a:sym typeface="Helvetica Neue"/>
              </a:rPr>
              <a:t>Networking </a:t>
            </a:r>
            <a:endParaRPr sz="1000"/>
          </a:p>
          <a:p>
            <a:pPr indent="-196850" lvl="1" marL="330200" marR="0" rtl="0" algn="l">
              <a:lnSpc>
                <a:spcPct val="100000"/>
              </a:lnSpc>
              <a:spcBef>
                <a:spcPts val="300"/>
              </a:spcBef>
              <a:spcAft>
                <a:spcPts val="0"/>
              </a:spcAft>
              <a:buClr>
                <a:srgbClr val="000000"/>
              </a:buClr>
              <a:buSzPts val="1700"/>
              <a:buFont typeface="Merriweather Sans"/>
              <a:buChar char="‣"/>
            </a:pPr>
            <a:r>
              <a:rPr b="0" i="0" lang="en" sz="2400" u="none" cap="none" strike="noStrike">
                <a:solidFill>
                  <a:srgbClr val="000000"/>
                </a:solidFill>
                <a:latin typeface="Helvetica Neue"/>
                <a:ea typeface="Helvetica Neue"/>
                <a:cs typeface="Helvetica Neue"/>
                <a:sym typeface="Helvetica Neue"/>
              </a:rPr>
              <a:t>Purpose</a:t>
            </a:r>
            <a:endParaRPr sz="1000"/>
          </a:p>
          <a:p>
            <a:pPr indent="-196850" lvl="1" marL="330200" marR="0" rtl="0" algn="l">
              <a:lnSpc>
                <a:spcPct val="100000"/>
              </a:lnSpc>
              <a:spcBef>
                <a:spcPts val="300"/>
              </a:spcBef>
              <a:spcAft>
                <a:spcPts val="0"/>
              </a:spcAft>
              <a:buClr>
                <a:srgbClr val="000000"/>
              </a:buClr>
              <a:buSzPts val="1700"/>
              <a:buFont typeface="Merriweather Sans"/>
              <a:buChar char="‣"/>
            </a:pPr>
            <a:r>
              <a:rPr b="0" i="0" lang="en" sz="2400" u="none" cap="none" strike="noStrike">
                <a:solidFill>
                  <a:srgbClr val="000000"/>
                </a:solidFill>
                <a:latin typeface="Helvetica Neue"/>
                <a:ea typeface="Helvetica Neue"/>
                <a:cs typeface="Helvetica Neue"/>
                <a:sym typeface="Helvetica Neue"/>
              </a:rPr>
              <a:t>Tools</a:t>
            </a:r>
            <a:endParaRPr sz="1000"/>
          </a:p>
          <a:p>
            <a:pPr indent="-196850" lvl="0" marL="190500" marR="0" rtl="0" algn="l">
              <a:lnSpc>
                <a:spcPct val="100000"/>
              </a:lnSpc>
              <a:spcBef>
                <a:spcPts val="300"/>
              </a:spcBef>
              <a:spcAft>
                <a:spcPts val="0"/>
              </a:spcAft>
              <a:buClr>
                <a:srgbClr val="000000"/>
              </a:buClr>
              <a:buSzPts val="1700"/>
              <a:buFont typeface="Merriweather Sans"/>
              <a:buChar char="‣"/>
            </a:pPr>
            <a:r>
              <a:rPr b="0" i="0" lang="en" sz="2400" u="none" cap="none" strike="noStrike">
                <a:solidFill>
                  <a:srgbClr val="000000"/>
                </a:solidFill>
                <a:latin typeface="Helvetica Neue"/>
                <a:ea typeface="Helvetica Neue"/>
                <a:cs typeface="Helvetica Neue"/>
                <a:sym typeface="Helvetica Neue"/>
              </a:rPr>
              <a:t>LinkedIn Profiles</a:t>
            </a:r>
            <a:endParaRPr sz="1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Shape 1289"/>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290" name="Shape 1290"/>
          <p:cNvSpPr txBox="1"/>
          <p:nvPr>
            <p:ph idx="2" type="body"/>
          </p:nvPr>
        </p:nvSpPr>
        <p:spPr>
          <a:xfrm>
            <a:off x="446484" y="1053857"/>
            <a:ext cx="8250900" cy="29019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THE BASICS &amp; WHAT’S IMPORTANT? </a:t>
            </a:r>
            <a:endParaRPr sz="1000"/>
          </a:p>
        </p:txBody>
      </p:sp>
      <p:pic>
        <p:nvPicPr>
          <p:cNvPr id="1291" name="Shape 1291"/>
          <p:cNvPicPr preferRelativeResize="0"/>
          <p:nvPr/>
        </p:nvPicPr>
        <p:blipFill rotWithShape="1">
          <a:blip r:embed="rId3">
            <a:alphaModFix/>
          </a:blip>
          <a:srcRect b="0" l="0" r="0" t="0"/>
          <a:stretch/>
        </p:blipFill>
        <p:spPr>
          <a:xfrm>
            <a:off x="5070950" y="2362000"/>
            <a:ext cx="3566075" cy="1322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Shape 1296"/>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THE BASICS &amp; WHAT’S IMPORTANT </a:t>
            </a:r>
            <a:endParaRPr sz="1000"/>
          </a:p>
        </p:txBody>
      </p:sp>
      <p:pic>
        <p:nvPicPr>
          <p:cNvPr id="1297" name="Shape 1297"/>
          <p:cNvPicPr preferRelativeResize="0"/>
          <p:nvPr/>
        </p:nvPicPr>
        <p:blipFill rotWithShape="1">
          <a:blip r:embed="rId3">
            <a:alphaModFix/>
          </a:blip>
          <a:srcRect b="0" l="0" r="0" t="0"/>
          <a:stretch/>
        </p:blipFill>
        <p:spPr>
          <a:xfrm>
            <a:off x="446474" y="1271910"/>
            <a:ext cx="4042433" cy="870246"/>
          </a:xfrm>
          <a:prstGeom prst="rect">
            <a:avLst/>
          </a:prstGeom>
          <a:noFill/>
          <a:ln>
            <a:noFill/>
          </a:ln>
        </p:spPr>
      </p:pic>
      <p:pic>
        <p:nvPicPr>
          <p:cNvPr id="1298" name="Shape 1298"/>
          <p:cNvPicPr preferRelativeResize="0"/>
          <p:nvPr/>
        </p:nvPicPr>
        <p:blipFill rotWithShape="1">
          <a:blip r:embed="rId4">
            <a:alphaModFix/>
          </a:blip>
          <a:srcRect b="0" l="0" r="0" t="0"/>
          <a:stretch/>
        </p:blipFill>
        <p:spPr>
          <a:xfrm>
            <a:off x="4778501" y="1286796"/>
            <a:ext cx="4085375" cy="832688"/>
          </a:xfrm>
          <a:prstGeom prst="rect">
            <a:avLst/>
          </a:prstGeom>
          <a:noFill/>
          <a:ln>
            <a:noFill/>
          </a:ln>
        </p:spPr>
      </p:pic>
      <p:pic>
        <p:nvPicPr>
          <p:cNvPr id="1299" name="Shape 1299"/>
          <p:cNvPicPr preferRelativeResize="0"/>
          <p:nvPr/>
        </p:nvPicPr>
        <p:blipFill rotWithShape="1">
          <a:blip r:embed="rId5">
            <a:alphaModFix/>
          </a:blip>
          <a:srcRect b="0" l="0" r="0" t="0"/>
          <a:stretch/>
        </p:blipFill>
        <p:spPr>
          <a:xfrm>
            <a:off x="1104762" y="2466649"/>
            <a:ext cx="2393157" cy="1125141"/>
          </a:xfrm>
          <a:prstGeom prst="rect">
            <a:avLst/>
          </a:prstGeom>
          <a:noFill/>
          <a:ln>
            <a:noFill/>
          </a:ln>
        </p:spPr>
      </p:pic>
      <p:pic>
        <p:nvPicPr>
          <p:cNvPr id="1300" name="Shape 1300"/>
          <p:cNvPicPr preferRelativeResize="0"/>
          <p:nvPr/>
        </p:nvPicPr>
        <p:blipFill rotWithShape="1">
          <a:blip r:embed="rId6">
            <a:alphaModFix/>
          </a:blip>
          <a:srcRect b="0" l="0" r="0" t="0"/>
          <a:stretch/>
        </p:blipFill>
        <p:spPr>
          <a:xfrm>
            <a:off x="5571032" y="2584768"/>
            <a:ext cx="2500313" cy="892969"/>
          </a:xfrm>
          <a:prstGeom prst="rect">
            <a:avLst/>
          </a:prstGeom>
          <a:noFill/>
          <a:ln>
            <a:noFill/>
          </a:ln>
        </p:spPr>
      </p:pic>
      <p:pic>
        <p:nvPicPr>
          <p:cNvPr id="1301" name="Shape 1301"/>
          <p:cNvPicPr preferRelativeResize="0"/>
          <p:nvPr/>
        </p:nvPicPr>
        <p:blipFill rotWithShape="1">
          <a:blip r:embed="rId7">
            <a:alphaModFix/>
          </a:blip>
          <a:srcRect b="0" l="0" r="0" t="0"/>
          <a:stretch/>
        </p:blipFill>
        <p:spPr>
          <a:xfrm>
            <a:off x="5526383" y="3943126"/>
            <a:ext cx="2589610" cy="1071563"/>
          </a:xfrm>
          <a:prstGeom prst="rect">
            <a:avLst/>
          </a:prstGeom>
          <a:noFill/>
          <a:ln>
            <a:noFill/>
          </a:ln>
        </p:spPr>
      </p:pic>
      <p:pic>
        <p:nvPicPr>
          <p:cNvPr id="1302" name="Shape 1302"/>
          <p:cNvPicPr preferRelativeResize="0"/>
          <p:nvPr/>
        </p:nvPicPr>
        <p:blipFill rotWithShape="1">
          <a:blip r:embed="rId8">
            <a:alphaModFix/>
          </a:blip>
          <a:srcRect b="0" l="0" r="0" t="0"/>
          <a:stretch/>
        </p:blipFill>
        <p:spPr>
          <a:xfrm>
            <a:off x="1095832" y="3916291"/>
            <a:ext cx="2411016" cy="11251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cxnSp>
        <p:nvCxnSpPr>
          <p:cNvPr id="1307" name="Shape 1307"/>
          <p:cNvCxnSpPr/>
          <p:nvPr/>
        </p:nvCxnSpPr>
        <p:spPr>
          <a:xfrm>
            <a:off x="446559" y="363404"/>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08" name="Shape 1308"/>
          <p:cNvSpPr txBox="1"/>
          <p:nvPr>
            <p:ph idx="1" type="body"/>
          </p:nvPr>
        </p:nvSpPr>
        <p:spPr>
          <a:xfrm>
            <a:off x="446550" y="363400"/>
            <a:ext cx="81996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000" u="none" cap="none" strike="noStrike">
                <a:solidFill>
                  <a:srgbClr val="000000"/>
                </a:solidFill>
                <a:latin typeface="Helvetica Neue"/>
                <a:ea typeface="Helvetica Neue"/>
                <a:cs typeface="Helvetica Neue"/>
                <a:sym typeface="Helvetica Neue"/>
              </a:rPr>
              <a:t>DISABLE</a:t>
            </a:r>
            <a:r>
              <a:rPr lang="en" sz="2000"/>
              <a:t> </a:t>
            </a:r>
            <a:r>
              <a:rPr b="1" i="0" lang="en" sz="2000" u="none" cap="none" strike="noStrike">
                <a:solidFill>
                  <a:srgbClr val="000000"/>
                </a:solidFill>
                <a:latin typeface="Helvetica Neue"/>
                <a:ea typeface="Helvetica Neue"/>
                <a:cs typeface="Helvetica Neue"/>
                <a:sym typeface="Helvetica Neue"/>
              </a:rPr>
              <a:t>UPDATES–SETTINGS/PRIVACY/SHARING PROFILE EDITS</a:t>
            </a:r>
            <a:endParaRPr sz="2000"/>
          </a:p>
        </p:txBody>
      </p:sp>
      <p:pic>
        <p:nvPicPr>
          <p:cNvPr id="1309" name="Shape 1309"/>
          <p:cNvPicPr preferRelativeResize="0"/>
          <p:nvPr/>
        </p:nvPicPr>
        <p:blipFill rotWithShape="1">
          <a:blip r:embed="rId3">
            <a:alphaModFix/>
          </a:blip>
          <a:srcRect b="0" l="0" r="0" t="0"/>
          <a:stretch/>
        </p:blipFill>
        <p:spPr>
          <a:xfrm>
            <a:off x="1289375" y="765075"/>
            <a:ext cx="6338024" cy="4312476"/>
          </a:xfrm>
          <a:prstGeom prst="rect">
            <a:avLst/>
          </a:prstGeom>
          <a:noFill/>
          <a:ln>
            <a:noFill/>
          </a:ln>
        </p:spPr>
      </p:pic>
      <p:cxnSp>
        <p:nvCxnSpPr>
          <p:cNvPr id="1310" name="Shape 1310"/>
          <p:cNvCxnSpPr/>
          <p:nvPr/>
        </p:nvCxnSpPr>
        <p:spPr>
          <a:xfrm flipH="1">
            <a:off x="7291344" y="1869245"/>
            <a:ext cx="907800" cy="594300"/>
          </a:xfrm>
          <a:prstGeom prst="straightConnector1">
            <a:avLst/>
          </a:prstGeom>
          <a:noFill/>
          <a:ln cap="flat" cmpd="sng" w="38100">
            <a:solidFill>
              <a:srgbClr val="000000"/>
            </a:solidFill>
            <a:prstDash val="solid"/>
            <a:miter lim="4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cxnSp>
        <p:nvCxnSpPr>
          <p:cNvPr id="1315" name="Shape 1315"/>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316" name="Shape 1316"/>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17" name="Shape 1317"/>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DISABLE UPDATES</a:t>
            </a:r>
            <a:endParaRPr sz="1000"/>
          </a:p>
        </p:txBody>
      </p:sp>
      <p:pic>
        <p:nvPicPr>
          <p:cNvPr id="1318" name="Shape 1318"/>
          <p:cNvPicPr preferRelativeResize="0"/>
          <p:nvPr/>
        </p:nvPicPr>
        <p:blipFill rotWithShape="1">
          <a:blip r:embed="rId3">
            <a:alphaModFix/>
          </a:blip>
          <a:srcRect b="0" l="0" r="0" t="0"/>
          <a:stretch/>
        </p:blipFill>
        <p:spPr>
          <a:xfrm>
            <a:off x="446484" y="1533352"/>
            <a:ext cx="7425927" cy="3383735"/>
          </a:xfrm>
          <a:prstGeom prst="rect">
            <a:avLst/>
          </a:prstGeom>
          <a:noFill/>
          <a:ln>
            <a:noFill/>
          </a:ln>
        </p:spPr>
      </p:pic>
      <p:cxnSp>
        <p:nvCxnSpPr>
          <p:cNvPr id="1319" name="Shape 1319"/>
          <p:cNvCxnSpPr/>
          <p:nvPr/>
        </p:nvCxnSpPr>
        <p:spPr>
          <a:xfrm>
            <a:off x="1642276" y="3983393"/>
            <a:ext cx="1317900" cy="567300"/>
          </a:xfrm>
          <a:prstGeom prst="straightConnector1">
            <a:avLst/>
          </a:prstGeom>
          <a:noFill/>
          <a:ln cap="flat" cmpd="sng" w="38100">
            <a:solidFill>
              <a:srgbClr val="000000"/>
            </a:solidFill>
            <a:prstDash val="solid"/>
            <a:miter lim="4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cxnSp>
        <p:nvCxnSpPr>
          <p:cNvPr id="1324" name="Shape 1324"/>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325" name="Shape 1325"/>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26" name="Shape 1326"/>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CUSTOM URL–SETTINGS/PRIVACY/EDIT PUBLIC PROFILE</a:t>
            </a:r>
            <a:endParaRPr sz="1000"/>
          </a:p>
        </p:txBody>
      </p:sp>
      <p:pic>
        <p:nvPicPr>
          <p:cNvPr id="1327" name="Shape 1327"/>
          <p:cNvPicPr preferRelativeResize="0"/>
          <p:nvPr/>
        </p:nvPicPr>
        <p:blipFill rotWithShape="1">
          <a:blip r:embed="rId3">
            <a:alphaModFix/>
          </a:blip>
          <a:srcRect b="0" l="0" r="0" t="0"/>
          <a:stretch/>
        </p:blipFill>
        <p:spPr>
          <a:xfrm>
            <a:off x="446467" y="1055522"/>
            <a:ext cx="8084940" cy="3753148"/>
          </a:xfrm>
          <a:prstGeom prst="rect">
            <a:avLst/>
          </a:prstGeom>
          <a:noFill/>
          <a:ln>
            <a:noFill/>
          </a:ln>
        </p:spPr>
      </p:pic>
      <p:cxnSp>
        <p:nvCxnSpPr>
          <p:cNvPr id="1328" name="Shape 1328"/>
          <p:cNvCxnSpPr/>
          <p:nvPr/>
        </p:nvCxnSpPr>
        <p:spPr>
          <a:xfrm flipH="1">
            <a:off x="8397661" y="1661528"/>
            <a:ext cx="900600" cy="357900"/>
          </a:xfrm>
          <a:prstGeom prst="straightConnector1">
            <a:avLst/>
          </a:prstGeom>
          <a:noFill/>
          <a:ln cap="flat" cmpd="sng" w="38100">
            <a:solidFill>
              <a:srgbClr val="000000"/>
            </a:solidFill>
            <a:prstDash val="solid"/>
            <a:miter lim="400000"/>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cxnSp>
        <p:nvCxnSpPr>
          <p:cNvPr id="1333" name="Shape 1333"/>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334" name="Shape 1334"/>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35" name="Shape 1335"/>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SEARCH LIMIT</a:t>
            </a:r>
            <a:endParaRPr sz="1000"/>
          </a:p>
        </p:txBody>
      </p:sp>
      <p:pic>
        <p:nvPicPr>
          <p:cNvPr id="1336" name="Shape 1336"/>
          <p:cNvPicPr preferRelativeResize="0"/>
          <p:nvPr/>
        </p:nvPicPr>
        <p:blipFill rotWithShape="1">
          <a:blip r:embed="rId3">
            <a:alphaModFix/>
          </a:blip>
          <a:srcRect b="0" l="0" r="0" t="0"/>
          <a:stretch/>
        </p:blipFill>
        <p:spPr>
          <a:xfrm>
            <a:off x="422137" y="1281863"/>
            <a:ext cx="7218252" cy="1515322"/>
          </a:xfrm>
          <a:prstGeom prst="rect">
            <a:avLst/>
          </a:prstGeom>
          <a:noFill/>
          <a:ln>
            <a:noFill/>
          </a:ln>
        </p:spPr>
      </p:pic>
      <p:sp>
        <p:nvSpPr>
          <p:cNvPr id="1337" name="Shape 1337">
            <a:hlinkClick r:id="rId4"/>
          </p:cNvPr>
          <p:cNvSpPr/>
          <p:nvPr/>
        </p:nvSpPr>
        <p:spPr>
          <a:xfrm>
            <a:off x="1129151" y="2992306"/>
            <a:ext cx="4624800" cy="3375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t/>
            </a:r>
            <a:endParaRPr/>
          </a:p>
          <a:p>
            <a:pPr indent="0" lvl="0" marL="0" marR="0" rtl="0" algn="l">
              <a:lnSpc>
                <a:spcPct val="100000"/>
              </a:lnSpc>
              <a:spcBef>
                <a:spcPts val="0"/>
              </a:spcBef>
              <a:spcAft>
                <a:spcPts val="0"/>
              </a:spcAft>
              <a:buClr>
                <a:srgbClr val="000000"/>
              </a:buClr>
              <a:buSzPts val="1900"/>
              <a:buFont typeface="Helvetica Neue"/>
              <a:buNone/>
            </a:pPr>
            <a:r>
              <a:rPr lang="en"/>
              <a:t>Outsmart the system by going to this link:</a:t>
            </a:r>
            <a:endParaRPr/>
          </a:p>
          <a:p>
            <a:pPr indent="0" lvl="0" marL="0" marR="0" rtl="0" algn="l">
              <a:lnSpc>
                <a:spcPct val="100000"/>
              </a:lnSpc>
              <a:spcBef>
                <a:spcPts val="0"/>
              </a:spcBef>
              <a:spcAft>
                <a:spcPts val="0"/>
              </a:spcAft>
              <a:buClr>
                <a:srgbClr val="000000"/>
              </a:buClr>
              <a:buSzPts val="1900"/>
              <a:buFont typeface="Helvetica Neue"/>
              <a:buNone/>
            </a:pPr>
            <a:r>
              <a:t/>
            </a:r>
            <a:endParaRPr/>
          </a:p>
          <a:p>
            <a:pPr indent="0" lvl="0" marL="0" marR="0" rtl="0" algn="l">
              <a:lnSpc>
                <a:spcPct val="100000"/>
              </a:lnSpc>
              <a:spcBef>
                <a:spcPts val="0"/>
              </a:spcBef>
              <a:spcAft>
                <a:spcPts val="0"/>
              </a:spcAft>
              <a:buClr>
                <a:srgbClr val="000000"/>
              </a:buClr>
              <a:buSzPts val="1900"/>
              <a:buFont typeface="Helvetica Neue"/>
              <a:buNone/>
            </a:pPr>
            <a:r>
              <a:rPr b="0" i="0" lang="en" sz="1900" u="sng" cap="none" strike="noStrike">
                <a:solidFill>
                  <a:schemeClr val="hlink"/>
                </a:solidFill>
                <a:latin typeface="Helvetica Neue"/>
                <a:ea typeface="Helvetica Neue"/>
                <a:cs typeface="Helvetica Neue"/>
                <a:sym typeface="Helvetica Neue"/>
                <a:hlinkClick r:id="rId5"/>
              </a:rPr>
              <a:t>http://recruitmentgeek.com/tools/linkedin/</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cxnSp>
        <p:nvCxnSpPr>
          <p:cNvPr id="1342" name="Shape 1342"/>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343" name="Shape 1343"/>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44" name="Shape 1344"/>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HEADLINE AND PHOTO</a:t>
            </a:r>
            <a:endParaRPr sz="1000"/>
          </a:p>
        </p:txBody>
      </p:sp>
      <p:sp>
        <p:nvSpPr>
          <p:cNvPr id="1345" name="Shape 1345"/>
          <p:cNvSpPr/>
          <p:nvPr/>
        </p:nvSpPr>
        <p:spPr>
          <a:xfrm>
            <a:off x="454172" y="1201500"/>
            <a:ext cx="8250900" cy="33432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Recruiters </a:t>
            </a:r>
            <a:r>
              <a:rPr b="0" i="0" lang="en" sz="1900" u="none" cap="none" strike="noStrike">
                <a:solidFill>
                  <a:srgbClr val="000000"/>
                </a:solidFill>
                <a:latin typeface="Helvetica Neue"/>
                <a:ea typeface="Helvetica Neue"/>
                <a:cs typeface="Helvetica Neue"/>
                <a:sym typeface="Helvetica Neue"/>
              </a:rPr>
              <a:t>scan through hundreds of LinkedIn profiles daily. Here's the inside scoop:</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The top two most important elements of your LinkedIn profile are your </a:t>
            </a:r>
            <a:r>
              <a:rPr b="0" i="0" lang="en" sz="1900" u="none" cap="none" strike="noStrike">
                <a:solidFill>
                  <a:srgbClr val="1BA5BA"/>
                </a:solidFill>
                <a:latin typeface="Helvetica Neue"/>
                <a:ea typeface="Helvetica Neue"/>
                <a:cs typeface="Helvetica Neue"/>
                <a:sym typeface="Helvetica Neue"/>
              </a:rPr>
              <a:t>picture</a:t>
            </a:r>
            <a:r>
              <a:rPr b="0" i="0" lang="en" sz="1900" u="none" cap="none" strike="noStrike">
                <a:solidFill>
                  <a:srgbClr val="000000"/>
                </a:solidFill>
                <a:latin typeface="Helvetica Neue"/>
                <a:ea typeface="Helvetica Neue"/>
                <a:cs typeface="Helvetica Neue"/>
                <a:sym typeface="Helvetica Neue"/>
              </a:rPr>
              <a:t> and </a:t>
            </a:r>
            <a:r>
              <a:rPr b="0" i="0" lang="en" sz="1900" u="none" cap="none" strike="noStrike">
                <a:solidFill>
                  <a:srgbClr val="1BA5BA"/>
                </a:solidFill>
                <a:latin typeface="Helvetica Neue"/>
                <a:ea typeface="Helvetica Neue"/>
                <a:cs typeface="Helvetica Neue"/>
                <a:sym typeface="Helvetica Neue"/>
              </a:rPr>
              <a:t>headline</a:t>
            </a:r>
            <a:r>
              <a:rPr b="0" i="0" lang="en" sz="1900" u="none" cap="none" strike="noStrike">
                <a:solidFill>
                  <a:srgbClr val="000000"/>
                </a:solidFill>
                <a:latin typeface="Helvetica Neue"/>
                <a:ea typeface="Helvetica Neue"/>
                <a:cs typeface="Helvetica Neue"/>
                <a:sym typeface="Helvetica Neue"/>
              </a:rPr>
              <a:t>. This is because these two sections are the first things recruiters see when you show up in a search.</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Translation: your picture should be professional, and your tagline compelling.</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Shape 1350"/>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351" name="Shape 1351"/>
          <p:cNvSpPr txBox="1"/>
          <p:nvPr>
            <p:ph idx="2" type="body"/>
          </p:nvPr>
        </p:nvSpPr>
        <p:spPr>
          <a:xfrm>
            <a:off x="446484" y="1053857"/>
            <a:ext cx="8250900" cy="19536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7000" u="none" cap="none" strike="noStrike">
                <a:solidFill>
                  <a:srgbClr val="FFFFFF"/>
                </a:solidFill>
                <a:latin typeface="Helvetica Neue"/>
                <a:ea typeface="Helvetica Neue"/>
                <a:cs typeface="Helvetica Neue"/>
                <a:sym typeface="Helvetica Neue"/>
              </a:rPr>
              <a:t>NAME &amp; HEADLINE </a:t>
            </a:r>
            <a:endParaRPr sz="7000"/>
          </a:p>
        </p:txBody>
      </p:sp>
      <p:pic>
        <p:nvPicPr>
          <p:cNvPr id="1352" name="Shape 1352"/>
          <p:cNvPicPr preferRelativeResize="0"/>
          <p:nvPr/>
        </p:nvPicPr>
        <p:blipFill rotWithShape="1">
          <a:blip r:embed="rId3">
            <a:alphaModFix/>
          </a:blip>
          <a:srcRect b="0" l="0" r="0" t="0"/>
          <a:stretch/>
        </p:blipFill>
        <p:spPr>
          <a:xfrm>
            <a:off x="5196375" y="3119375"/>
            <a:ext cx="3435700" cy="1717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cxnSp>
        <p:nvCxnSpPr>
          <p:cNvPr id="1357" name="Shape 1357"/>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358" name="Shape 1358"/>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59" name="Shape 1359"/>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KEYWORD SEARCH</a:t>
            </a:r>
            <a:endParaRPr sz="1000"/>
          </a:p>
        </p:txBody>
      </p:sp>
      <p:sp>
        <p:nvSpPr>
          <p:cNvPr id="1360" name="Shape 1360"/>
          <p:cNvSpPr/>
          <p:nvPr/>
        </p:nvSpPr>
        <p:spPr>
          <a:xfrm>
            <a:off x="413624" y="1249959"/>
            <a:ext cx="8259900" cy="17037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Pay Attention to Your Professional Headline.</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The most prominent branding message on your LinkedIn Profile is also the most critical when it comes to SEO. </a:t>
            </a:r>
            <a:r>
              <a:rPr b="0" i="0" lang="en" sz="1900" u="none" cap="none" strike="noStrike">
                <a:solidFill>
                  <a:srgbClr val="FF2600"/>
                </a:solidFill>
                <a:latin typeface="Helvetica Neue"/>
                <a:ea typeface="Helvetica Neue"/>
                <a:cs typeface="Helvetica Neue"/>
                <a:sym typeface="Helvetica Neue"/>
              </a:rPr>
              <a:t>Next to your Name, your Professional Headline, the phrase that appears below your name, is the most highly rated field in the index.</a:t>
            </a:r>
            <a:endParaRPr sz="1000"/>
          </a:p>
        </p:txBody>
      </p:sp>
      <p:sp>
        <p:nvSpPr>
          <p:cNvPr id="1361" name="Shape 1361"/>
          <p:cNvSpPr/>
          <p:nvPr/>
        </p:nvSpPr>
        <p:spPr>
          <a:xfrm>
            <a:off x="391127" y="3260228"/>
            <a:ext cx="8427300" cy="6108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Keywords listed in the Headline field will have a greater impact, increasing your ranking among other users for the same terms.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cxnSp>
        <p:nvCxnSpPr>
          <p:cNvPr id="1366" name="Shape 1366"/>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367" name="Shape 1367"/>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68" name="Shape 1368"/>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KEYWORD SEARCH</a:t>
            </a:r>
            <a:endParaRPr sz="1000"/>
          </a:p>
        </p:txBody>
      </p:sp>
      <p:sp>
        <p:nvSpPr>
          <p:cNvPr id="1369" name="Shape 1369"/>
          <p:cNvSpPr/>
          <p:nvPr/>
        </p:nvSpPr>
        <p:spPr>
          <a:xfrm>
            <a:off x="446486" y="1334095"/>
            <a:ext cx="8738100" cy="1760100"/>
          </a:xfrm>
          <a:prstGeom prst="rect">
            <a:avLst/>
          </a:prstGeom>
          <a:noFill/>
          <a:ln>
            <a:noFill/>
          </a:ln>
        </p:spPr>
        <p:txBody>
          <a:bodyPr anchorCtr="0" anchor="t" bIns="0" lIns="0" spcFirstLastPara="1" rIns="0" wrap="square" tIns="0">
            <a:noAutofit/>
          </a:bodyPr>
          <a:lstStyle/>
          <a:p>
            <a:pPr indent="-146050" lvl="0" marL="152400" marR="0" rtl="0" algn="l">
              <a:lnSpc>
                <a:spcPct val="100000"/>
              </a:lnSpc>
              <a:spcBef>
                <a:spcPts val="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Three or four keywords that represent what you do.</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Three or four keywords others use when needing your services.</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How are you different from others with the same job title?</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Identify what decision-makers care about when they hire someone like you.</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Be specific.</a:t>
            </a:r>
            <a:endParaRPr sz="1000"/>
          </a:p>
          <a:p>
            <a:pPr indent="-146050" lvl="0" marL="152400" marR="0" rtl="0" algn="l">
              <a:lnSpc>
                <a:spcPct val="100000"/>
              </a:lnSpc>
              <a:spcBef>
                <a:spcPts val="20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Use a human voice.</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cxnSp>
        <p:nvCxnSpPr>
          <p:cNvPr id="959" name="Shape 959"/>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60" name="Shape 960"/>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961" name="Shape 961"/>
          <p:cNvSpPr txBox="1"/>
          <p:nvPr>
            <p:ph idx="1" type="body"/>
          </p:nvPr>
        </p:nvSpPr>
        <p:spPr>
          <a:xfrm>
            <a:off x="446484" y="7112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lang="en"/>
              <a:t>OBJECTIVES</a:t>
            </a:r>
            <a:endParaRPr sz="1000"/>
          </a:p>
        </p:txBody>
      </p:sp>
      <p:sp>
        <p:nvSpPr>
          <p:cNvPr id="962" name="Shape 962"/>
          <p:cNvSpPr txBox="1"/>
          <p:nvPr/>
        </p:nvSpPr>
        <p:spPr>
          <a:xfrm>
            <a:off x="446475" y="1251125"/>
            <a:ext cx="8250900" cy="2854500"/>
          </a:xfrm>
          <a:prstGeom prst="rect">
            <a:avLst/>
          </a:prstGeom>
          <a:noFill/>
          <a:ln>
            <a:noFill/>
          </a:ln>
        </p:spPr>
        <p:txBody>
          <a:bodyPr anchorCtr="0" anchor="t" bIns="91425" lIns="91425" spcFirstLastPara="1" rIns="91425" wrap="square" tIns="91425">
            <a:noAutofit/>
          </a:bodyPr>
          <a:lstStyle/>
          <a:p>
            <a:pPr indent="-381000" lvl="0" marL="457200">
              <a:spcBef>
                <a:spcPts val="0"/>
              </a:spcBef>
              <a:spcAft>
                <a:spcPts val="0"/>
              </a:spcAft>
              <a:buSzPts val="2400"/>
              <a:buChar char="❏"/>
            </a:pPr>
            <a:r>
              <a:rPr lang="en" sz="2400"/>
              <a:t>The purpose of networking</a:t>
            </a:r>
            <a:endParaRPr sz="2400"/>
          </a:p>
          <a:p>
            <a:pPr indent="-381000" lvl="0" marL="457200">
              <a:spcBef>
                <a:spcPts val="0"/>
              </a:spcBef>
              <a:spcAft>
                <a:spcPts val="0"/>
              </a:spcAft>
              <a:buSzPts val="2400"/>
              <a:buChar char="❏"/>
            </a:pPr>
            <a:r>
              <a:rPr lang="en" sz="2400"/>
              <a:t>How to network effectively</a:t>
            </a:r>
            <a:endParaRPr sz="2400"/>
          </a:p>
          <a:p>
            <a:pPr indent="-381000" lvl="0" marL="457200">
              <a:spcBef>
                <a:spcPts val="0"/>
              </a:spcBef>
              <a:spcAft>
                <a:spcPts val="0"/>
              </a:spcAft>
              <a:buSzPts val="2400"/>
              <a:buChar char="❏"/>
            </a:pPr>
            <a:r>
              <a:rPr lang="en" sz="2400"/>
              <a:t>What tools to use to effectively network</a:t>
            </a:r>
            <a:endParaRPr sz="2400"/>
          </a:p>
          <a:p>
            <a:pPr indent="-381000" lvl="0" marL="457200">
              <a:spcBef>
                <a:spcPts val="0"/>
              </a:spcBef>
              <a:spcAft>
                <a:spcPts val="0"/>
              </a:spcAft>
              <a:buSzPts val="2400"/>
              <a:buChar char="❏"/>
            </a:pPr>
            <a:r>
              <a:rPr lang="en" sz="2400"/>
              <a:t>Understand the importance of LinkedIn</a:t>
            </a:r>
            <a:endParaRPr sz="2400"/>
          </a:p>
          <a:p>
            <a:pPr indent="-381000" lvl="0" marL="457200">
              <a:spcBef>
                <a:spcPts val="0"/>
              </a:spcBef>
              <a:spcAft>
                <a:spcPts val="0"/>
              </a:spcAft>
              <a:buSzPts val="2400"/>
              <a:buChar char="❏"/>
            </a:pPr>
            <a:r>
              <a:rPr lang="en" sz="2400"/>
              <a:t>How to set-up a superstar LinkedIn</a:t>
            </a:r>
            <a:endParaRPr sz="2400"/>
          </a:p>
          <a:p>
            <a:pPr indent="-381000" lvl="0" marL="457200">
              <a:spcBef>
                <a:spcPts val="0"/>
              </a:spcBef>
              <a:spcAft>
                <a:spcPts val="0"/>
              </a:spcAft>
              <a:buSzPts val="2400"/>
              <a:buChar char="❏"/>
            </a:pPr>
            <a:r>
              <a:rPr lang="en" sz="2400"/>
              <a:t>How to use LinkedIn as a networking tool &amp; community </a:t>
            </a:r>
            <a:r>
              <a:rPr lang="en" sz="2400"/>
              <a:t>contributor</a:t>
            </a:r>
            <a:r>
              <a:rPr lang="en" sz="2400"/>
              <a:t> </a:t>
            </a:r>
            <a:endParaRPr sz="2400"/>
          </a:p>
          <a:p>
            <a:pPr indent="0" lvl="0" marL="0">
              <a:spcBef>
                <a:spcPts val="0"/>
              </a:spcBef>
              <a:spcAft>
                <a:spcPts val="0"/>
              </a:spcAft>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xEl>
                                              <p:pRg end="0" st="0"/>
                                            </p:txEl>
                                          </p:spTgt>
                                        </p:tgtEl>
                                        <p:attrNameLst>
                                          <p:attrName>style.visibility</p:attrName>
                                        </p:attrNameLst>
                                      </p:cBhvr>
                                      <p:to>
                                        <p:strVal val="visible"/>
                                      </p:to>
                                    </p:set>
                                    <p:animEffect filter="fade" transition="in">
                                      <p:cBhvr>
                                        <p:cTn dur="1000"/>
                                        <p:tgtEl>
                                          <p:spTgt spid="9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xEl>
                                              <p:pRg end="1" st="1"/>
                                            </p:txEl>
                                          </p:spTgt>
                                        </p:tgtEl>
                                        <p:attrNameLst>
                                          <p:attrName>style.visibility</p:attrName>
                                        </p:attrNameLst>
                                      </p:cBhvr>
                                      <p:to>
                                        <p:strVal val="visible"/>
                                      </p:to>
                                    </p:set>
                                    <p:animEffect filter="fade" transition="in">
                                      <p:cBhvr>
                                        <p:cTn dur="1000"/>
                                        <p:tgtEl>
                                          <p:spTgt spid="9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xEl>
                                              <p:pRg end="2" st="2"/>
                                            </p:txEl>
                                          </p:spTgt>
                                        </p:tgtEl>
                                        <p:attrNameLst>
                                          <p:attrName>style.visibility</p:attrName>
                                        </p:attrNameLst>
                                      </p:cBhvr>
                                      <p:to>
                                        <p:strVal val="visible"/>
                                      </p:to>
                                    </p:set>
                                    <p:animEffect filter="fade" transition="in">
                                      <p:cBhvr>
                                        <p:cTn dur="1000"/>
                                        <p:tgtEl>
                                          <p:spTgt spid="9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xEl>
                                              <p:pRg end="3" st="3"/>
                                            </p:txEl>
                                          </p:spTgt>
                                        </p:tgtEl>
                                        <p:attrNameLst>
                                          <p:attrName>style.visibility</p:attrName>
                                        </p:attrNameLst>
                                      </p:cBhvr>
                                      <p:to>
                                        <p:strVal val="visible"/>
                                      </p:to>
                                    </p:set>
                                    <p:animEffect filter="fade" transition="in">
                                      <p:cBhvr>
                                        <p:cTn dur="1000"/>
                                        <p:tgtEl>
                                          <p:spTgt spid="9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xEl>
                                              <p:pRg end="4" st="4"/>
                                            </p:txEl>
                                          </p:spTgt>
                                        </p:tgtEl>
                                        <p:attrNameLst>
                                          <p:attrName>style.visibility</p:attrName>
                                        </p:attrNameLst>
                                      </p:cBhvr>
                                      <p:to>
                                        <p:strVal val="visible"/>
                                      </p:to>
                                    </p:set>
                                    <p:animEffect filter="fade" transition="in">
                                      <p:cBhvr>
                                        <p:cTn dur="1000"/>
                                        <p:tgtEl>
                                          <p:spTgt spid="9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xEl>
                                              <p:pRg end="5" st="5"/>
                                            </p:txEl>
                                          </p:spTgt>
                                        </p:tgtEl>
                                        <p:attrNameLst>
                                          <p:attrName>style.visibility</p:attrName>
                                        </p:attrNameLst>
                                      </p:cBhvr>
                                      <p:to>
                                        <p:strVal val="visible"/>
                                      </p:to>
                                    </p:set>
                                    <p:animEffect filter="fade" transition="in">
                                      <p:cBhvr>
                                        <p:cTn dur="1000"/>
                                        <p:tgtEl>
                                          <p:spTgt spid="9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xEl>
                                              <p:pRg end="6" st="6"/>
                                            </p:txEl>
                                          </p:spTgt>
                                        </p:tgtEl>
                                        <p:attrNameLst>
                                          <p:attrName>style.visibility</p:attrName>
                                        </p:attrNameLst>
                                      </p:cBhvr>
                                      <p:to>
                                        <p:strVal val="visible"/>
                                      </p:to>
                                    </p:set>
                                    <p:animEffect filter="fade" transition="in">
                                      <p:cBhvr>
                                        <p:cTn dur="1000"/>
                                        <p:tgtEl>
                                          <p:spTgt spid="96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cxnSp>
        <p:nvCxnSpPr>
          <p:cNvPr id="1374" name="Shape 1374"/>
          <p:cNvCxnSpPr/>
          <p:nvPr/>
        </p:nvCxnSpPr>
        <p:spPr>
          <a:xfrm>
            <a:off x="446484" y="248229"/>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75" name="Shape 1375"/>
          <p:cNvSpPr txBox="1"/>
          <p:nvPr>
            <p:ph idx="1" type="body"/>
          </p:nvPr>
        </p:nvSpPr>
        <p:spPr>
          <a:xfrm>
            <a:off x="446484" y="303298"/>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HEADLINE AND PHOTO</a:t>
            </a:r>
            <a:endParaRPr sz="1000"/>
          </a:p>
        </p:txBody>
      </p:sp>
      <p:pic>
        <p:nvPicPr>
          <p:cNvPr id="1376" name="Shape 1376"/>
          <p:cNvPicPr preferRelativeResize="0"/>
          <p:nvPr/>
        </p:nvPicPr>
        <p:blipFill>
          <a:blip r:embed="rId3">
            <a:alphaModFix/>
          </a:blip>
          <a:stretch>
            <a:fillRect/>
          </a:stretch>
        </p:blipFill>
        <p:spPr>
          <a:xfrm>
            <a:off x="749088" y="798798"/>
            <a:ext cx="7645829" cy="4262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cxnSp>
        <p:nvCxnSpPr>
          <p:cNvPr id="1381" name="Shape 1381"/>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382" name="Shape 1382"/>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83" name="Shape 1383"/>
          <p:cNvSpPr txBox="1"/>
          <p:nvPr>
            <p:ph idx="1" type="body"/>
          </p:nvPr>
        </p:nvSpPr>
        <p:spPr>
          <a:xfrm>
            <a:off x="446484" y="7112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HEADLINE AND PHOTO</a:t>
            </a:r>
            <a:endParaRPr sz="1000"/>
          </a:p>
        </p:txBody>
      </p:sp>
      <p:pic>
        <p:nvPicPr>
          <p:cNvPr id="1384" name="Shape 1384"/>
          <p:cNvPicPr preferRelativeResize="0"/>
          <p:nvPr/>
        </p:nvPicPr>
        <p:blipFill>
          <a:blip r:embed="rId3">
            <a:alphaModFix/>
          </a:blip>
          <a:stretch>
            <a:fillRect/>
          </a:stretch>
        </p:blipFill>
        <p:spPr>
          <a:xfrm>
            <a:off x="885325" y="1175000"/>
            <a:ext cx="6958173" cy="3968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cxnSp>
        <p:nvCxnSpPr>
          <p:cNvPr id="1389" name="Shape 1389"/>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390" name="Shape 1390"/>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91" name="Shape 1391"/>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HEADLINE AND PHOTO</a:t>
            </a:r>
            <a:endParaRPr sz="1000"/>
          </a:p>
        </p:txBody>
      </p:sp>
      <p:pic>
        <p:nvPicPr>
          <p:cNvPr id="1392" name="Shape 1392"/>
          <p:cNvPicPr preferRelativeResize="0"/>
          <p:nvPr/>
        </p:nvPicPr>
        <p:blipFill>
          <a:blip r:embed="rId3">
            <a:alphaModFix/>
          </a:blip>
          <a:stretch>
            <a:fillRect/>
          </a:stretch>
        </p:blipFill>
        <p:spPr>
          <a:xfrm>
            <a:off x="1571700" y="1187948"/>
            <a:ext cx="6543175" cy="383807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Shape 1397"/>
          <p:cNvSpPr txBox="1"/>
          <p:nvPr>
            <p:ph idx="1" type="body"/>
          </p:nvPr>
        </p:nvSpPr>
        <p:spPr>
          <a:xfrm>
            <a:off x="446484" y="463223"/>
            <a:ext cx="5429100" cy="304200"/>
          </a:xfrm>
          <a:prstGeom prst="rect">
            <a:avLst/>
          </a:prstGeom>
        </p:spPr>
        <p:txBody>
          <a:bodyPr anchorCtr="0" anchor="t" bIns="64325" lIns="64325" spcFirstLastPara="1" rIns="64325" wrap="square" tIns="64325">
            <a:noAutofit/>
          </a:bodyPr>
          <a:lstStyle/>
          <a:p>
            <a:pPr indent="0" lvl="0" marL="0">
              <a:spcBef>
                <a:spcPts val="0"/>
              </a:spcBef>
              <a:spcAft>
                <a:spcPts val="0"/>
              </a:spcAft>
              <a:buClr>
                <a:schemeClr val="dk1"/>
              </a:buClr>
              <a:buSzPts val="2300"/>
              <a:buFont typeface="Helvetica Neue"/>
              <a:buNone/>
            </a:pPr>
            <a:r>
              <a:rPr lang="en">
                <a:solidFill>
                  <a:schemeClr val="dk1"/>
                </a:solidFill>
              </a:rPr>
              <a:t>NAME &amp; HEADLINE </a:t>
            </a:r>
            <a:endParaRPr sz="1000">
              <a:solidFill>
                <a:schemeClr val="dk1"/>
              </a:solidFill>
            </a:endParaRPr>
          </a:p>
          <a:p>
            <a:pPr indent="0" lvl="0" marL="0">
              <a:spcBef>
                <a:spcPts val="0"/>
              </a:spcBef>
              <a:spcAft>
                <a:spcPts val="0"/>
              </a:spcAft>
              <a:buNone/>
            </a:pPr>
            <a:r>
              <a:t/>
            </a:r>
            <a:endParaRPr/>
          </a:p>
        </p:txBody>
      </p:sp>
      <p:pic>
        <p:nvPicPr>
          <p:cNvPr id="1398" name="Shape 1398"/>
          <p:cNvPicPr preferRelativeResize="0"/>
          <p:nvPr/>
        </p:nvPicPr>
        <p:blipFill>
          <a:blip r:embed="rId3">
            <a:alphaModFix/>
          </a:blip>
          <a:stretch>
            <a:fillRect/>
          </a:stretch>
        </p:blipFill>
        <p:spPr>
          <a:xfrm>
            <a:off x="1990500" y="919824"/>
            <a:ext cx="4064350" cy="898250"/>
          </a:xfrm>
          <a:prstGeom prst="rect">
            <a:avLst/>
          </a:prstGeom>
          <a:noFill/>
          <a:ln>
            <a:noFill/>
          </a:ln>
        </p:spPr>
      </p:pic>
      <p:pic>
        <p:nvPicPr>
          <p:cNvPr id="1399" name="Shape 1399"/>
          <p:cNvPicPr preferRelativeResize="0"/>
          <p:nvPr/>
        </p:nvPicPr>
        <p:blipFill>
          <a:blip r:embed="rId4">
            <a:alphaModFix/>
          </a:blip>
          <a:stretch>
            <a:fillRect/>
          </a:stretch>
        </p:blipFill>
        <p:spPr>
          <a:xfrm>
            <a:off x="2018875" y="1876900"/>
            <a:ext cx="4007577" cy="898250"/>
          </a:xfrm>
          <a:prstGeom prst="rect">
            <a:avLst/>
          </a:prstGeom>
          <a:noFill/>
          <a:ln>
            <a:noFill/>
          </a:ln>
        </p:spPr>
      </p:pic>
      <p:pic>
        <p:nvPicPr>
          <p:cNvPr id="1400" name="Shape 1400"/>
          <p:cNvPicPr preferRelativeResize="0"/>
          <p:nvPr/>
        </p:nvPicPr>
        <p:blipFill>
          <a:blip r:embed="rId5">
            <a:alphaModFix/>
          </a:blip>
          <a:stretch>
            <a:fillRect/>
          </a:stretch>
        </p:blipFill>
        <p:spPr>
          <a:xfrm>
            <a:off x="2047262" y="2833963"/>
            <a:ext cx="4007575" cy="961225"/>
          </a:xfrm>
          <a:prstGeom prst="rect">
            <a:avLst/>
          </a:prstGeom>
          <a:noFill/>
          <a:ln>
            <a:noFill/>
          </a:ln>
        </p:spPr>
      </p:pic>
      <p:pic>
        <p:nvPicPr>
          <p:cNvPr id="1401" name="Shape 1401"/>
          <p:cNvPicPr preferRelativeResize="0"/>
          <p:nvPr/>
        </p:nvPicPr>
        <p:blipFill>
          <a:blip r:embed="rId6">
            <a:alphaModFix/>
          </a:blip>
          <a:stretch>
            <a:fillRect/>
          </a:stretch>
        </p:blipFill>
        <p:spPr>
          <a:xfrm>
            <a:off x="2047275" y="3884619"/>
            <a:ext cx="4101425" cy="637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C2BC"/>
        </a:solidFill>
      </p:bgPr>
    </p:bg>
    <p:spTree>
      <p:nvGrpSpPr>
        <p:cNvPr id="1405" name="Shape 1405"/>
        <p:cNvGrpSpPr/>
        <p:nvPr/>
      </p:nvGrpSpPr>
      <p:grpSpPr>
        <a:xfrm>
          <a:off x="0" y="0"/>
          <a:ext cx="0" cy="0"/>
          <a:chOff x="0" y="0"/>
          <a:chExt cx="0" cy="0"/>
        </a:xfrm>
      </p:grpSpPr>
      <p:sp>
        <p:nvSpPr>
          <p:cNvPr id="1406" name="Shape 1406"/>
          <p:cNvSpPr txBox="1"/>
          <p:nvPr>
            <p:ph idx="2" type="body"/>
          </p:nvPr>
        </p:nvSpPr>
        <p:spPr>
          <a:xfrm>
            <a:off x="446484" y="727323"/>
            <a:ext cx="71439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FFFFFF"/>
              </a:buClr>
              <a:buSzPts val="2300"/>
              <a:buFont typeface="Helvetica Neue"/>
              <a:buNone/>
            </a:pPr>
            <a:r>
              <a:rPr b="1" i="0" lang="en" sz="2300" u="none" cap="none" strike="noStrike">
                <a:solidFill>
                  <a:srgbClr val="FFFFFF"/>
                </a:solidFill>
                <a:latin typeface="Helvetica Neue"/>
                <a:ea typeface="Helvetica Neue"/>
                <a:cs typeface="Helvetica Neue"/>
                <a:sym typeface="Helvetica Neue"/>
              </a:rPr>
              <a:t>LINKEDIN</a:t>
            </a:r>
            <a:endParaRPr sz="1000"/>
          </a:p>
        </p:txBody>
      </p:sp>
      <p:sp>
        <p:nvSpPr>
          <p:cNvPr id="1407" name="Shape 1407"/>
          <p:cNvSpPr txBox="1"/>
          <p:nvPr>
            <p:ph idx="1" type="body"/>
          </p:nvPr>
        </p:nvSpPr>
        <p:spPr>
          <a:xfrm>
            <a:off x="446484" y="1193453"/>
            <a:ext cx="8250900" cy="1950600"/>
          </a:xfrm>
          <a:prstGeom prst="rect">
            <a:avLst/>
          </a:prstGeom>
          <a:noFill/>
          <a:ln>
            <a:noFill/>
          </a:ln>
        </p:spPr>
        <p:txBody>
          <a:bodyPr anchorCtr="0" anchor="t" bIns="0" lIns="0" spcFirstLastPara="1" rIns="0" wrap="square" tIns="0">
            <a:noAutofit/>
          </a:bodyPr>
          <a:lstStyle/>
          <a:p>
            <a:pPr indent="0" lvl="0" marL="0" marR="0" rtl="0" algn="l">
              <a:lnSpc>
                <a:spcPct val="88636"/>
              </a:lnSpc>
              <a:spcBef>
                <a:spcPts val="0"/>
              </a:spcBef>
              <a:spcAft>
                <a:spcPts val="0"/>
              </a:spcAft>
              <a:buClr>
                <a:srgbClr val="FFFFFF"/>
              </a:buClr>
              <a:buSzPts val="9000"/>
              <a:buFont typeface="Merriweather Sans"/>
              <a:buNone/>
            </a:pPr>
            <a:r>
              <a:rPr b="1" i="0" lang="en" sz="9000" u="none" cap="none" strike="noStrike">
                <a:solidFill>
                  <a:srgbClr val="FFFFFF"/>
                </a:solidFill>
                <a:latin typeface="Helvetica Neue"/>
                <a:ea typeface="Helvetica Neue"/>
                <a:cs typeface="Helvetica Neue"/>
                <a:sym typeface="Helvetica Neue"/>
              </a:rPr>
              <a:t>KEYWORD SEARCH</a:t>
            </a:r>
            <a:endParaRPr sz="1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cxnSp>
        <p:nvCxnSpPr>
          <p:cNvPr id="1412" name="Shape 1412"/>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413" name="Shape 1413"/>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414" name="Shape 1414"/>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KEYWORD SEARCH</a:t>
            </a:r>
            <a:endParaRPr sz="1000"/>
          </a:p>
        </p:txBody>
      </p:sp>
      <p:sp>
        <p:nvSpPr>
          <p:cNvPr id="1415" name="Shape 1415"/>
          <p:cNvSpPr/>
          <p:nvPr/>
        </p:nvSpPr>
        <p:spPr>
          <a:xfrm>
            <a:off x="378179" y="1202828"/>
            <a:ext cx="6573900" cy="19770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LinkedIn is a very large database of profiles that uses key fields to order (or "index") the entire collection of data.</a:t>
            </a:r>
            <a:endParaRPr sz="1000"/>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Since most of LinkedIn's revenue is generated by recruiters using LinkedIn to find candidates, LinkedIn knows the best keywords for personal SEO (search engine optimization).</a:t>
            </a:r>
            <a:endParaRPr sz="1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cxnSp>
        <p:nvCxnSpPr>
          <p:cNvPr id="1420" name="Shape 1420"/>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421" name="Shape 1421"/>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422" name="Shape 1422"/>
          <p:cNvSpPr txBox="1"/>
          <p:nvPr>
            <p:ph idx="1" type="body"/>
          </p:nvPr>
        </p:nvSpPr>
        <p:spPr>
          <a:xfrm>
            <a:off x="446484" y="6630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KEYWORD SEARCH</a:t>
            </a:r>
            <a:endParaRPr sz="1000"/>
          </a:p>
        </p:txBody>
      </p:sp>
      <p:sp>
        <p:nvSpPr>
          <p:cNvPr id="1423" name="Shape 1423"/>
          <p:cNvSpPr/>
          <p:nvPr/>
        </p:nvSpPr>
        <p:spPr>
          <a:xfrm>
            <a:off x="446475" y="1174175"/>
            <a:ext cx="8403300" cy="317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200"/>
              </a:spcBef>
              <a:spcAft>
                <a:spcPts val="0"/>
              </a:spcAft>
              <a:buClr>
                <a:srgbClr val="000000"/>
              </a:buClr>
              <a:buSzPts val="1900"/>
              <a:buFont typeface="Helvetica Neue"/>
              <a:buNone/>
            </a:pPr>
            <a:r>
              <a:rPr lang="en" sz="1900">
                <a:latin typeface="Helvetica Neue"/>
                <a:ea typeface="Helvetica Neue"/>
                <a:cs typeface="Helvetica Neue"/>
                <a:sym typeface="Helvetica Neue"/>
              </a:rPr>
              <a:t>Front End Developer &amp; Designer</a:t>
            </a:r>
            <a:br>
              <a:rPr lang="en" sz="1900">
                <a:latin typeface="Helvetica Neue"/>
                <a:ea typeface="Helvetica Neue"/>
                <a:cs typeface="Helvetica Neue"/>
                <a:sym typeface="Helvetica Neue"/>
              </a:rPr>
            </a:br>
            <a:r>
              <a:rPr lang="en" sz="1900">
                <a:latin typeface="Helvetica Neue"/>
                <a:ea typeface="Helvetica Neue"/>
                <a:cs typeface="Helvetica Neue"/>
                <a:sym typeface="Helvetica Neue"/>
              </a:rPr>
              <a:t>Web Developer | JS | Node</a:t>
            </a:r>
            <a:br>
              <a:rPr lang="en" sz="1900">
                <a:latin typeface="Helvetica Neue"/>
                <a:ea typeface="Helvetica Neue"/>
                <a:cs typeface="Helvetica Neue"/>
                <a:sym typeface="Helvetica Neue"/>
              </a:rPr>
            </a:br>
            <a:r>
              <a:rPr lang="en" sz="1900">
                <a:latin typeface="Helvetica Neue"/>
                <a:ea typeface="Helvetica Neue"/>
                <a:cs typeface="Helvetica Neue"/>
                <a:sym typeface="Helvetica Neue"/>
              </a:rPr>
              <a:t>Backend Developer | Database Architect | IPA Enthusiast</a:t>
            </a:r>
            <a:br>
              <a:rPr lang="en" sz="1900">
                <a:latin typeface="Helvetica Neue"/>
                <a:ea typeface="Helvetica Neue"/>
                <a:cs typeface="Helvetica Neue"/>
                <a:sym typeface="Helvetica Neue"/>
              </a:rPr>
            </a:br>
            <a:r>
              <a:rPr lang="en" sz="1900">
                <a:latin typeface="Helvetica Neue"/>
                <a:ea typeface="Helvetica Neue"/>
                <a:cs typeface="Helvetica Neue"/>
                <a:sym typeface="Helvetica Neue"/>
              </a:rPr>
              <a:t>Developer with a background in Medical Technology</a:t>
            </a:r>
            <a:br>
              <a:rPr lang="en" sz="1900">
                <a:latin typeface="Helvetica Neue"/>
                <a:ea typeface="Helvetica Neue"/>
                <a:cs typeface="Helvetica Neue"/>
                <a:sym typeface="Helvetica Neue"/>
              </a:rPr>
            </a:br>
            <a:r>
              <a:rPr lang="en" sz="1900">
                <a:latin typeface="Helvetica Neue"/>
                <a:ea typeface="Helvetica Neue"/>
                <a:cs typeface="Helvetica Neue"/>
                <a:sym typeface="Helvetica Neue"/>
              </a:rPr>
              <a:t>Designer &amp; Artist turned Developer</a:t>
            </a:r>
            <a:endParaRPr sz="1900">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lang="en" sz="1900">
                <a:latin typeface="Helvetica Neue"/>
                <a:ea typeface="Helvetica Neue"/>
                <a:cs typeface="Helvetica Neue"/>
                <a:sym typeface="Helvetica Neue"/>
              </a:rPr>
              <a:t>UX Developer | Sketch | Photoshop | HTML | CSS | JS</a:t>
            </a:r>
            <a:br>
              <a:rPr lang="en" sz="1900">
                <a:latin typeface="Helvetica Neue"/>
                <a:ea typeface="Helvetica Neue"/>
                <a:cs typeface="Helvetica Neue"/>
                <a:sym typeface="Helvetica Neue"/>
              </a:rPr>
            </a:br>
            <a:r>
              <a:rPr lang="en" sz="1900">
                <a:latin typeface="Helvetica Neue"/>
                <a:ea typeface="Helvetica Neue"/>
                <a:cs typeface="Helvetica Neue"/>
                <a:sym typeface="Helvetica Neue"/>
              </a:rPr>
              <a:t>Frontend Engineer | HTML | CSS | Heavy JS</a:t>
            </a:r>
            <a:br>
              <a:rPr lang="en" sz="1900">
                <a:latin typeface="Helvetica Neue"/>
                <a:ea typeface="Helvetica Neue"/>
                <a:cs typeface="Helvetica Neue"/>
                <a:sym typeface="Helvetica Neue"/>
              </a:rPr>
            </a:br>
            <a:r>
              <a:rPr lang="en" sz="1900">
                <a:latin typeface="Helvetica Neue"/>
                <a:ea typeface="Helvetica Neue"/>
                <a:cs typeface="Helvetica Neue"/>
                <a:sym typeface="Helvetica Neue"/>
              </a:rPr>
              <a:t>Backend Developer | Heavy JS | PHP | Ruby</a:t>
            </a:r>
            <a:br>
              <a:rPr lang="en" sz="1900">
                <a:latin typeface="Helvetica Neue"/>
                <a:ea typeface="Helvetica Neue"/>
                <a:cs typeface="Helvetica Neue"/>
                <a:sym typeface="Helvetica Neue"/>
              </a:rPr>
            </a:br>
            <a:r>
              <a:rPr lang="en" sz="1900">
                <a:latin typeface="Helvetica Neue"/>
                <a:ea typeface="Helvetica Neue"/>
                <a:cs typeface="Helvetica Neue"/>
                <a:sym typeface="Helvetica Neue"/>
              </a:rPr>
              <a:t>Web Developer | Full Stack</a:t>
            </a:r>
            <a:br>
              <a:rPr lang="en" sz="1900">
                <a:latin typeface="Helvetica Neue"/>
                <a:ea typeface="Helvetica Neue"/>
                <a:cs typeface="Helvetica Neue"/>
                <a:sym typeface="Helvetica Neue"/>
              </a:rPr>
            </a:br>
            <a:r>
              <a:rPr lang="en" sz="1900">
                <a:latin typeface="Helvetica Neue"/>
                <a:ea typeface="Helvetica Neue"/>
                <a:cs typeface="Helvetica Neue"/>
                <a:sym typeface="Helvetica Neue"/>
              </a:rPr>
              <a:t>Technical</a:t>
            </a:r>
            <a:r>
              <a:rPr lang="en" sz="1900">
                <a:latin typeface="Helvetica Neue"/>
                <a:ea typeface="Helvetica Neue"/>
                <a:cs typeface="Helvetica Neue"/>
                <a:sym typeface="Helvetica Neue"/>
              </a:rPr>
              <a:t> Lead | HTML | CSS | JS | Architecture | Management</a:t>
            </a:r>
            <a:br>
              <a:rPr lang="en" sz="1900">
                <a:latin typeface="Helvetica Neue"/>
                <a:ea typeface="Helvetica Neue"/>
                <a:cs typeface="Helvetica Neue"/>
                <a:sym typeface="Helvetica Neue"/>
              </a:rPr>
            </a:br>
            <a:r>
              <a:rPr lang="en" sz="1900">
                <a:latin typeface="Helvetica Neue"/>
                <a:ea typeface="Helvetica Neue"/>
                <a:cs typeface="Helvetica Neue"/>
                <a:sym typeface="Helvetica Neue"/>
              </a:rPr>
              <a:t>Creative Technologist | Unicorn | Design | Front End | Back End</a:t>
            </a:r>
            <a:endParaRPr sz="1900">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cxnSp>
        <p:nvCxnSpPr>
          <p:cNvPr id="1428" name="Shape 1428"/>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429" name="Shape 1429"/>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430" name="Shape 1430"/>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KEYWORD SEARCH</a:t>
            </a:r>
            <a:endParaRPr sz="1000"/>
          </a:p>
        </p:txBody>
      </p:sp>
      <p:sp>
        <p:nvSpPr>
          <p:cNvPr id="1431" name="Shape 1431"/>
          <p:cNvSpPr/>
          <p:nvPr/>
        </p:nvSpPr>
        <p:spPr>
          <a:xfrm>
            <a:off x="464350" y="1398400"/>
            <a:ext cx="8403300" cy="317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Helvetica Neue"/>
              <a:buNone/>
            </a:pPr>
            <a:r>
              <a:rPr lang="en" sz="1900">
                <a:latin typeface="Helvetica Neue"/>
                <a:ea typeface="Helvetica Neue"/>
                <a:cs typeface="Helvetica Neue"/>
                <a:sym typeface="Helvetica Neue"/>
              </a:rPr>
              <a:t>Change Web Developer </a:t>
            </a:r>
            <a:endParaRPr sz="1000"/>
          </a:p>
          <a:p>
            <a:pPr indent="0" lvl="0" marL="0" marR="0" rtl="0" algn="l">
              <a:lnSpc>
                <a:spcPct val="100000"/>
              </a:lnSpc>
              <a:spcBef>
                <a:spcPts val="20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to</a:t>
            </a:r>
            <a:endParaRPr sz="1000"/>
          </a:p>
          <a:p>
            <a:pPr indent="0" lvl="0" marL="0" marR="0" rtl="0" algn="l">
              <a:lnSpc>
                <a:spcPct val="100000"/>
              </a:lnSpc>
              <a:spcBef>
                <a:spcPts val="20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rtl="0">
              <a:spcBef>
                <a:spcPts val="200"/>
              </a:spcBef>
              <a:spcAft>
                <a:spcPts val="0"/>
              </a:spcAft>
              <a:buClr>
                <a:schemeClr val="dk1"/>
              </a:buClr>
              <a:buSzPts val="1900"/>
              <a:buFont typeface="Helvetica Neue"/>
              <a:buNone/>
            </a:pPr>
            <a:r>
              <a:rPr lang="en" sz="1900">
                <a:solidFill>
                  <a:schemeClr val="dk1"/>
                </a:solidFill>
                <a:latin typeface="Helvetica Neue"/>
                <a:ea typeface="Helvetica Neue"/>
                <a:cs typeface="Helvetica Neue"/>
                <a:sym typeface="Helvetica Neue"/>
              </a:rPr>
              <a:t>Full Stack Developer with a passion for Agile and Project Planning</a:t>
            </a:r>
            <a:endParaRPr sz="1000"/>
          </a:p>
          <a:p>
            <a:pPr indent="0" lvl="0" marL="0" marR="0" rtl="0" algn="l">
              <a:lnSpc>
                <a:spcPct val="100000"/>
              </a:lnSpc>
              <a:spcBef>
                <a:spcPts val="20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or</a:t>
            </a:r>
            <a:endParaRPr sz="1000"/>
          </a:p>
          <a:p>
            <a:pPr indent="0" lvl="0" marL="0" marR="0" rtl="0" algn="l">
              <a:lnSpc>
                <a:spcPct val="100000"/>
              </a:lnSpc>
              <a:spcBef>
                <a:spcPts val="20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rtl="0">
              <a:spcBef>
                <a:spcPts val="200"/>
              </a:spcBef>
              <a:spcAft>
                <a:spcPts val="0"/>
              </a:spcAft>
              <a:buClr>
                <a:schemeClr val="dk1"/>
              </a:buClr>
              <a:buSzPts val="1900"/>
              <a:buFont typeface="Helvetica Neue"/>
              <a:buNone/>
            </a:pPr>
            <a:r>
              <a:rPr lang="en" sz="1900">
                <a:solidFill>
                  <a:schemeClr val="dk1"/>
                </a:solidFill>
                <a:latin typeface="Helvetica Neue"/>
                <a:ea typeface="Helvetica Neue"/>
                <a:cs typeface="Helvetica Neue"/>
                <a:sym typeface="Helvetica Neue"/>
              </a:rPr>
              <a:t>Frontend Developer | HTML | CSS | JS</a:t>
            </a:r>
            <a:endParaRPr sz="1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41751"/>
        </a:solidFill>
      </p:bgPr>
    </p:bg>
    <p:spTree>
      <p:nvGrpSpPr>
        <p:cNvPr id="1435" name="Shape 1435"/>
        <p:cNvGrpSpPr/>
        <p:nvPr/>
      </p:nvGrpSpPr>
      <p:grpSpPr>
        <a:xfrm>
          <a:off x="0" y="0"/>
          <a:ext cx="0" cy="0"/>
          <a:chOff x="0" y="0"/>
          <a:chExt cx="0" cy="0"/>
        </a:xfrm>
      </p:grpSpPr>
      <p:sp>
        <p:nvSpPr>
          <p:cNvPr id="1436" name="Shape 1436"/>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437" name="Shape 1437"/>
          <p:cNvSpPr txBox="1"/>
          <p:nvPr>
            <p:ph idx="2" type="body"/>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SUMMARY </a:t>
            </a:r>
            <a:endParaRPr sz="1000"/>
          </a:p>
        </p:txBody>
      </p:sp>
      <p:pic>
        <p:nvPicPr>
          <p:cNvPr id="1438" name="Shape 1438"/>
          <p:cNvPicPr preferRelativeResize="0"/>
          <p:nvPr/>
        </p:nvPicPr>
        <p:blipFill rotWithShape="1">
          <a:blip r:embed="rId3">
            <a:alphaModFix/>
          </a:blip>
          <a:srcRect b="0" l="0" r="0" t="0"/>
          <a:stretch/>
        </p:blipFill>
        <p:spPr>
          <a:xfrm>
            <a:off x="1927699" y="2313454"/>
            <a:ext cx="5288603" cy="196119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cxnSp>
        <p:nvCxnSpPr>
          <p:cNvPr id="1443" name="Shape 1443"/>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444" name="Shape 1444"/>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445" name="Shape 1445"/>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SUMMARY</a:t>
            </a:r>
            <a:endParaRPr sz="1000"/>
          </a:p>
        </p:txBody>
      </p:sp>
      <p:sp>
        <p:nvSpPr>
          <p:cNvPr id="1446" name="Shape 1446"/>
          <p:cNvSpPr/>
          <p:nvPr/>
        </p:nvSpPr>
        <p:spPr>
          <a:xfrm>
            <a:off x="446483" y="1579212"/>
            <a:ext cx="6627600" cy="198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The summary briefly describes what kind of work you do, but more importantly: why people should hire you.</a:t>
            </a:r>
            <a:endParaRPr sz="1000"/>
          </a:p>
          <a:p>
            <a:pPr indent="0" lvl="0" marL="0" marR="0" rtl="0" algn="l">
              <a:lnSpc>
                <a:spcPct val="100000"/>
              </a:lnSpc>
              <a:spcBef>
                <a:spcPts val="20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This is also where you should list your specific skills. If your headline is “</a:t>
            </a:r>
            <a:r>
              <a:rPr lang="en" sz="1900">
                <a:latin typeface="Helvetica Neue"/>
                <a:ea typeface="Helvetica Neue"/>
                <a:cs typeface="Helvetica Neue"/>
                <a:sym typeface="Helvetica Neue"/>
              </a:rPr>
              <a:t>web developer</a:t>
            </a:r>
            <a:r>
              <a:rPr b="0" i="0" lang="en" sz="1900" u="none" cap="none" strike="noStrike">
                <a:solidFill>
                  <a:srgbClr val="000000"/>
                </a:solidFill>
                <a:latin typeface="Helvetica Neue"/>
                <a:ea typeface="Helvetica Neue"/>
                <a:cs typeface="Helvetica Neue"/>
                <a:sym typeface="Helvetica Neue"/>
              </a:rPr>
              <a:t>”, fill in the skills and applications you’re proficient with.</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Shape 967"/>
          <p:cNvSpPr txBox="1"/>
          <p:nvPr>
            <p:ph idx="2" type="body"/>
          </p:nvPr>
        </p:nvSpPr>
        <p:spPr>
          <a:xfrm>
            <a:off x="448201" y="1155805"/>
            <a:ext cx="8338200" cy="2940000"/>
          </a:xfrm>
          <a:prstGeom prst="rect">
            <a:avLst/>
          </a:prstGeom>
          <a:noFill/>
          <a:ln>
            <a:noFill/>
          </a:ln>
        </p:spPr>
        <p:txBody>
          <a:bodyPr anchorCtr="0" anchor="t" bIns="44675" lIns="44675" spcFirstLastPara="1" rIns="44675" wrap="square" tIns="44675">
            <a:noAutofit/>
          </a:bodyPr>
          <a:lstStyle/>
          <a:p>
            <a:pPr indent="0" lvl="0" marL="0" marR="0" rtl="0" algn="l">
              <a:lnSpc>
                <a:spcPct val="90476"/>
              </a:lnSpc>
              <a:spcBef>
                <a:spcPts val="0"/>
              </a:spcBef>
              <a:spcAft>
                <a:spcPts val="0"/>
              </a:spcAft>
              <a:buClr>
                <a:srgbClr val="FFFFFF"/>
              </a:buClr>
              <a:buSzPts val="8200"/>
              <a:buFont typeface="Merriweather Sans"/>
              <a:buNone/>
            </a:pPr>
            <a:r>
              <a:rPr b="1" i="0" lang="en" sz="8200" u="none" cap="none" strike="noStrike">
                <a:solidFill>
                  <a:srgbClr val="FFFFFF"/>
                </a:solidFill>
                <a:latin typeface="Helvetica Neue"/>
                <a:ea typeface="Helvetica Neue"/>
                <a:cs typeface="Helvetica Neue"/>
                <a:sym typeface="Helvetica Neue"/>
              </a:rPr>
              <a:t>WHY BUILD A NETWORK?</a:t>
            </a:r>
            <a:endParaRPr sz="1400"/>
          </a:p>
        </p:txBody>
      </p:sp>
      <p:sp>
        <p:nvSpPr>
          <p:cNvPr id="968" name="Shape 968"/>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1"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DEVELOPING YOUR NETWORK</a:t>
            </a:r>
            <a:endParaRPr sz="1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cxnSp>
        <p:nvCxnSpPr>
          <p:cNvPr id="1451" name="Shape 1451"/>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452" name="Shape 1452"/>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453" name="Shape 1453"/>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SUMMARY</a:t>
            </a:r>
            <a:endParaRPr sz="1000"/>
          </a:p>
        </p:txBody>
      </p:sp>
      <p:sp>
        <p:nvSpPr>
          <p:cNvPr id="1454" name="Shape 1454"/>
          <p:cNvSpPr/>
          <p:nvPr/>
        </p:nvSpPr>
        <p:spPr>
          <a:xfrm>
            <a:off x="446466" y="2974935"/>
            <a:ext cx="6164100" cy="8841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Use Your Summary for Additional Keyword Content.</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a:p>
            <a:pPr indent="0" lvl="0" marL="0" rtl="0">
              <a:spcBef>
                <a:spcPts val="0"/>
              </a:spcBef>
              <a:spcAft>
                <a:spcPts val="0"/>
              </a:spcAft>
              <a:buClr>
                <a:schemeClr val="dk1"/>
              </a:buClr>
              <a:buSzPts val="1900"/>
              <a:buFont typeface="Helvetica Neue"/>
              <a:buNone/>
            </a:pPr>
            <a:r>
              <a:rPr lang="en" sz="1900">
                <a:solidFill>
                  <a:schemeClr val="dk1"/>
                </a:solidFill>
                <a:latin typeface="Helvetica Neue"/>
                <a:ea typeface="Helvetica Neue"/>
                <a:cs typeface="Helvetica Neue"/>
                <a:sym typeface="Helvetica Neue"/>
              </a:rPr>
              <a:t>Your Summary should contain compelling text, along with a high percentage of keywords relevant to your goal.</a:t>
            </a:r>
            <a:endParaRPr sz="19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900"/>
              <a:buFont typeface="Helvetica Neue"/>
              <a:buNone/>
            </a:pPr>
            <a:r>
              <a:t/>
            </a:r>
            <a:endParaRPr sz="19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900"/>
              <a:buFont typeface="Helvetica Neue"/>
              <a:buNone/>
            </a:pPr>
            <a:r>
              <a:rPr lang="en" sz="1900">
                <a:solidFill>
                  <a:schemeClr val="dk1"/>
                </a:solidFill>
                <a:latin typeface="Helvetica Neue"/>
                <a:ea typeface="Helvetica Neue"/>
                <a:cs typeface="Helvetica Neue"/>
                <a:sym typeface="Helvetica Neue"/>
              </a:rPr>
              <a:t>Summary language employs more robust keyword content than a resume summary - </a:t>
            </a:r>
            <a:r>
              <a:rPr lang="en" sz="1900">
                <a:solidFill>
                  <a:srgbClr val="4DB4A9"/>
                </a:solidFill>
                <a:latin typeface="Helvetica Neue"/>
                <a:ea typeface="Helvetica Neue"/>
                <a:cs typeface="Helvetica Neue"/>
                <a:sym typeface="Helvetica Neue"/>
              </a:rPr>
              <a:t>so don’t just duplicate your resume on your LinkedIn summary.</a:t>
            </a:r>
            <a:endParaRPr sz="1000">
              <a:solidFill>
                <a:schemeClr val="dk1"/>
              </a:solidFill>
            </a:endParaRPr>
          </a:p>
          <a:p>
            <a:pPr indent="0" lvl="0" marL="0" rtl="0">
              <a:spcBef>
                <a:spcPts val="0"/>
              </a:spcBef>
              <a:spcAft>
                <a:spcPts val="0"/>
              </a:spcAft>
              <a:buClr>
                <a:schemeClr val="dk1"/>
              </a:buClr>
              <a:buSzPts val="1900"/>
              <a:buFont typeface="Helvetica Neue"/>
              <a:buNone/>
            </a:pPr>
            <a:r>
              <a:t/>
            </a:r>
            <a:endParaRPr sz="19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sz="19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1455" name="Shape 1455"/>
          <p:cNvSpPr/>
          <p:nvPr/>
        </p:nvSpPr>
        <p:spPr>
          <a:xfrm>
            <a:off x="1629214" y="3885754"/>
            <a:ext cx="3357600" cy="3135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800"/>
              <a:buFont typeface="Helvetica Neue"/>
              <a:buNone/>
            </a:pPr>
            <a:r>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0" st="0"/>
                                            </p:txEl>
                                          </p:spTgt>
                                        </p:tgtEl>
                                        <p:attrNameLst>
                                          <p:attrName>style.visibility</p:attrName>
                                        </p:attrNameLst>
                                      </p:cBhvr>
                                      <p:to>
                                        <p:strVal val="visible"/>
                                      </p:to>
                                    </p:set>
                                    <p:animEffect filter="fade" transition="in">
                                      <p:cBhvr>
                                        <p:cTn dur="1000"/>
                                        <p:tgtEl>
                                          <p:spTgt spid="14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1" st="1"/>
                                            </p:txEl>
                                          </p:spTgt>
                                        </p:tgtEl>
                                        <p:attrNameLst>
                                          <p:attrName>style.visibility</p:attrName>
                                        </p:attrNameLst>
                                      </p:cBhvr>
                                      <p:to>
                                        <p:strVal val="visible"/>
                                      </p:to>
                                    </p:set>
                                    <p:animEffect filter="fade" transition="in">
                                      <p:cBhvr>
                                        <p:cTn dur="1000"/>
                                        <p:tgtEl>
                                          <p:spTgt spid="14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2" st="2"/>
                                            </p:txEl>
                                          </p:spTgt>
                                        </p:tgtEl>
                                        <p:attrNameLst>
                                          <p:attrName>style.visibility</p:attrName>
                                        </p:attrNameLst>
                                      </p:cBhvr>
                                      <p:to>
                                        <p:strVal val="visible"/>
                                      </p:to>
                                    </p:set>
                                    <p:animEffect filter="fade" transition="in">
                                      <p:cBhvr>
                                        <p:cTn dur="1000"/>
                                        <p:tgtEl>
                                          <p:spTgt spid="14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3" st="3"/>
                                            </p:txEl>
                                          </p:spTgt>
                                        </p:tgtEl>
                                        <p:attrNameLst>
                                          <p:attrName>style.visibility</p:attrName>
                                        </p:attrNameLst>
                                      </p:cBhvr>
                                      <p:to>
                                        <p:strVal val="visible"/>
                                      </p:to>
                                    </p:set>
                                    <p:animEffect filter="fade" transition="in">
                                      <p:cBhvr>
                                        <p:cTn dur="1000"/>
                                        <p:tgtEl>
                                          <p:spTgt spid="14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4" st="4"/>
                                            </p:txEl>
                                          </p:spTgt>
                                        </p:tgtEl>
                                        <p:attrNameLst>
                                          <p:attrName>style.visibility</p:attrName>
                                        </p:attrNameLst>
                                      </p:cBhvr>
                                      <p:to>
                                        <p:strVal val="visible"/>
                                      </p:to>
                                    </p:set>
                                    <p:animEffect filter="fade" transition="in">
                                      <p:cBhvr>
                                        <p:cTn dur="1000"/>
                                        <p:tgtEl>
                                          <p:spTgt spid="14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5" st="5"/>
                                            </p:txEl>
                                          </p:spTgt>
                                        </p:tgtEl>
                                        <p:attrNameLst>
                                          <p:attrName>style.visibility</p:attrName>
                                        </p:attrNameLst>
                                      </p:cBhvr>
                                      <p:to>
                                        <p:strVal val="visible"/>
                                      </p:to>
                                    </p:set>
                                    <p:animEffect filter="fade" transition="in">
                                      <p:cBhvr>
                                        <p:cTn dur="1000"/>
                                        <p:tgtEl>
                                          <p:spTgt spid="14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6" st="6"/>
                                            </p:txEl>
                                          </p:spTgt>
                                        </p:tgtEl>
                                        <p:attrNameLst>
                                          <p:attrName>style.visibility</p:attrName>
                                        </p:attrNameLst>
                                      </p:cBhvr>
                                      <p:to>
                                        <p:strVal val="visible"/>
                                      </p:to>
                                    </p:set>
                                    <p:animEffect filter="fade" transition="in">
                                      <p:cBhvr>
                                        <p:cTn dur="1000"/>
                                        <p:tgtEl>
                                          <p:spTgt spid="14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7" st="7"/>
                                            </p:txEl>
                                          </p:spTgt>
                                        </p:tgtEl>
                                        <p:attrNameLst>
                                          <p:attrName>style.visibility</p:attrName>
                                        </p:attrNameLst>
                                      </p:cBhvr>
                                      <p:to>
                                        <p:strVal val="visible"/>
                                      </p:to>
                                    </p:set>
                                    <p:animEffect filter="fade" transition="in">
                                      <p:cBhvr>
                                        <p:cTn dur="1000"/>
                                        <p:tgtEl>
                                          <p:spTgt spid="145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Shape 1460"/>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SUMMARY</a:t>
            </a:r>
            <a:endParaRPr sz="1000"/>
          </a:p>
        </p:txBody>
      </p:sp>
      <p:sp>
        <p:nvSpPr>
          <p:cNvPr id="1461" name="Shape 1461"/>
          <p:cNvSpPr/>
          <p:nvPr/>
        </p:nvSpPr>
        <p:spPr>
          <a:xfrm>
            <a:off x="999399" y="722006"/>
            <a:ext cx="7154700" cy="1145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500"/>
              <a:buFont typeface="Helvetica Neue"/>
              <a:buNone/>
            </a:pPr>
            <a:r>
              <a:rPr b="1" i="0" lang="en" sz="2500" u="none" cap="none" strike="noStrike">
                <a:solidFill>
                  <a:srgbClr val="000000"/>
                </a:solidFill>
                <a:latin typeface="Helvetica Neue"/>
                <a:ea typeface="Helvetica Neue"/>
                <a:cs typeface="Helvetica Neue"/>
                <a:sym typeface="Helvetica Neue"/>
              </a:rPr>
              <a:t>My name is _____ and I’m a _____</a:t>
            </a:r>
            <a:endParaRPr sz="2500"/>
          </a:p>
        </p:txBody>
      </p:sp>
      <p:sp>
        <p:nvSpPr>
          <p:cNvPr id="1462" name="Shape 1462"/>
          <p:cNvSpPr/>
          <p:nvPr/>
        </p:nvSpPr>
        <p:spPr>
          <a:xfrm>
            <a:off x="648600" y="2357700"/>
            <a:ext cx="7643700" cy="16818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500"/>
              <a:buFont typeface="Helvetica Neue"/>
              <a:buNone/>
            </a:pPr>
            <a:r>
              <a:rPr b="1" lang="en" sz="3500">
                <a:latin typeface="Helvetica Neue"/>
                <a:ea typeface="Helvetica Neue"/>
                <a:cs typeface="Helvetica Neue"/>
                <a:sym typeface="Helvetica Neue"/>
              </a:rPr>
              <a:t>  </a:t>
            </a:r>
            <a:r>
              <a:rPr b="1" i="0" lang="en" sz="3500" u="none" cap="none" strike="noStrike">
                <a:solidFill>
                  <a:srgbClr val="000000"/>
                </a:solidFill>
                <a:latin typeface="Helvetica Neue"/>
                <a:ea typeface="Helvetica Neue"/>
                <a:cs typeface="Helvetica Neue"/>
                <a:sym typeface="Helvetica Neue"/>
              </a:rPr>
              <a:t>+</a:t>
            </a:r>
            <a:endParaRPr sz="1000"/>
          </a:p>
          <a:p>
            <a:pPr indent="0" lvl="0" marL="0" marR="0" rtl="0" algn="ctr">
              <a:lnSpc>
                <a:spcPct val="100000"/>
              </a:lnSpc>
              <a:spcBef>
                <a:spcPts val="0"/>
              </a:spcBef>
              <a:spcAft>
                <a:spcPts val="0"/>
              </a:spcAft>
              <a:buClr>
                <a:srgbClr val="000000"/>
              </a:buClr>
              <a:buSzPts val="3500"/>
              <a:buFont typeface="Helvetica Neue"/>
              <a:buNone/>
            </a:pPr>
            <a:r>
              <a:rPr b="1" i="0" lang="en" sz="2000" u="none" cap="none" strike="noStrike">
                <a:solidFill>
                  <a:srgbClr val="000000"/>
                </a:solidFill>
                <a:latin typeface="Helvetica Neue"/>
                <a:ea typeface="Helvetica Neue"/>
                <a:cs typeface="Helvetica Neue"/>
                <a:sym typeface="Helvetica Neue"/>
              </a:rPr>
              <a:t>Past (What Did You Do Before GA?) (3 Skills/Examples) </a:t>
            </a:r>
            <a:endParaRPr sz="2000"/>
          </a:p>
        </p:txBody>
      </p:sp>
      <p:sp>
        <p:nvSpPr>
          <p:cNvPr id="1463" name="Shape 1463"/>
          <p:cNvSpPr/>
          <p:nvPr/>
        </p:nvSpPr>
        <p:spPr>
          <a:xfrm>
            <a:off x="999399" y="3587181"/>
            <a:ext cx="7154700" cy="16818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500"/>
              <a:buFont typeface="Helvetica Neue"/>
              <a:buNone/>
            </a:pPr>
            <a:r>
              <a:rPr b="1" i="0" lang="en" sz="3500" u="none" cap="none" strike="noStrike">
                <a:solidFill>
                  <a:srgbClr val="000000"/>
                </a:solidFill>
                <a:latin typeface="Helvetica Neue"/>
                <a:ea typeface="Helvetica Neue"/>
                <a:cs typeface="Helvetica Neue"/>
                <a:sym typeface="Helvetica Neue"/>
              </a:rPr>
              <a:t>+ </a:t>
            </a:r>
            <a:endParaRPr sz="1000"/>
          </a:p>
          <a:p>
            <a:pPr indent="0" lvl="0" marL="0" marR="0" rtl="0" algn="ctr">
              <a:lnSpc>
                <a:spcPct val="100000"/>
              </a:lnSpc>
              <a:spcBef>
                <a:spcPts val="0"/>
              </a:spcBef>
              <a:spcAft>
                <a:spcPts val="0"/>
              </a:spcAft>
              <a:buClr>
                <a:srgbClr val="000000"/>
              </a:buClr>
              <a:buSzPts val="3500"/>
              <a:buFont typeface="Helvetica Neue"/>
              <a:buNone/>
            </a:pPr>
            <a:r>
              <a:rPr b="1" i="0" lang="en" sz="2000" u="none" cap="none" strike="noStrike">
                <a:solidFill>
                  <a:srgbClr val="000000"/>
                </a:solidFill>
                <a:latin typeface="Helvetica Neue"/>
                <a:ea typeface="Helvetica Neue"/>
                <a:cs typeface="Helvetica Neue"/>
                <a:sym typeface="Helvetica Neue"/>
              </a:rPr>
              <a:t>Future (What Do You Want To Do Next?)</a:t>
            </a:r>
            <a:endParaRPr sz="2000"/>
          </a:p>
        </p:txBody>
      </p:sp>
      <p:sp>
        <p:nvSpPr>
          <p:cNvPr id="1464" name="Shape 1464"/>
          <p:cNvSpPr/>
          <p:nvPr/>
        </p:nvSpPr>
        <p:spPr>
          <a:xfrm>
            <a:off x="999399" y="1196234"/>
            <a:ext cx="7154700" cy="16818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500"/>
              <a:buFont typeface="Helvetica Neue"/>
              <a:buNone/>
            </a:pPr>
            <a:r>
              <a:rPr b="1" i="0" lang="en" sz="3500" u="none" cap="none" strike="noStrike">
                <a:solidFill>
                  <a:srgbClr val="000000"/>
                </a:solidFill>
                <a:latin typeface="Helvetica Neue"/>
                <a:ea typeface="Helvetica Neue"/>
                <a:cs typeface="Helvetica Neue"/>
                <a:sym typeface="Helvetica Neue"/>
              </a:rPr>
              <a:t>+ </a:t>
            </a:r>
            <a:endParaRPr sz="1000"/>
          </a:p>
          <a:p>
            <a:pPr indent="0" lvl="0" marL="0" marR="0" rtl="0" algn="ctr">
              <a:lnSpc>
                <a:spcPct val="100000"/>
              </a:lnSpc>
              <a:spcBef>
                <a:spcPts val="0"/>
              </a:spcBef>
              <a:spcAft>
                <a:spcPts val="0"/>
              </a:spcAft>
              <a:buClr>
                <a:srgbClr val="000000"/>
              </a:buClr>
              <a:buSzPts val="3500"/>
              <a:buFont typeface="Helvetica Neue"/>
              <a:buNone/>
            </a:pPr>
            <a:r>
              <a:rPr b="1" i="0" lang="en" sz="2000" u="none" cap="none" strike="noStrike">
                <a:solidFill>
                  <a:srgbClr val="000000"/>
                </a:solidFill>
                <a:latin typeface="Helvetica Neue"/>
                <a:ea typeface="Helvetica Neue"/>
                <a:cs typeface="Helvetica Neue"/>
                <a:sym typeface="Helvetica Neue"/>
              </a:rPr>
              <a:t>Present (What Do You Do?) (3 Skills)</a:t>
            </a:r>
            <a:endParaRPr sz="2000"/>
          </a:p>
        </p:txBody>
      </p:sp>
      <p:grpSp>
        <p:nvGrpSpPr>
          <p:cNvPr id="1465" name="Shape 1465"/>
          <p:cNvGrpSpPr/>
          <p:nvPr/>
        </p:nvGrpSpPr>
        <p:grpSpPr>
          <a:xfrm>
            <a:off x="7519297" y="2255785"/>
            <a:ext cx="1514975" cy="942713"/>
            <a:chOff x="-67" y="0"/>
            <a:chExt cx="2154707" cy="1338510"/>
          </a:xfrm>
        </p:grpSpPr>
        <p:cxnSp>
          <p:nvCxnSpPr>
            <p:cNvPr id="1466" name="Shape 1466"/>
            <p:cNvCxnSpPr/>
            <p:nvPr/>
          </p:nvCxnSpPr>
          <p:spPr>
            <a:xfrm rot="10800000">
              <a:off x="-67" y="0"/>
              <a:ext cx="1307100" cy="0"/>
            </a:xfrm>
            <a:prstGeom prst="straightConnector1">
              <a:avLst/>
            </a:prstGeom>
            <a:noFill/>
            <a:ln cap="flat" cmpd="sng" w="101600">
              <a:solidFill>
                <a:schemeClr val="accent5"/>
              </a:solidFill>
              <a:prstDash val="solid"/>
              <a:miter lim="400000"/>
              <a:headEnd len="sm" w="sm" type="none"/>
              <a:tailEnd len="med" w="med" type="triangle"/>
            </a:ln>
          </p:spPr>
        </p:cxnSp>
        <p:cxnSp>
          <p:nvCxnSpPr>
            <p:cNvPr id="1467" name="Shape 1467"/>
            <p:cNvCxnSpPr/>
            <p:nvPr/>
          </p:nvCxnSpPr>
          <p:spPr>
            <a:xfrm rot="10800000">
              <a:off x="847540" y="1338510"/>
              <a:ext cx="1307100" cy="0"/>
            </a:xfrm>
            <a:prstGeom prst="straightConnector1">
              <a:avLst/>
            </a:prstGeom>
            <a:noFill/>
            <a:ln cap="flat" cmpd="sng" w="101600">
              <a:solidFill>
                <a:schemeClr val="accent5"/>
              </a:solidFill>
              <a:prstDash val="solid"/>
              <a:miter lim="4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cxnSp>
        <p:nvCxnSpPr>
          <p:cNvPr id="1472" name="Shape 1472"/>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473" name="Shape 1473"/>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474" name="Shape 1474"/>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SUMMARY </a:t>
            </a:r>
            <a:endParaRPr sz="1000"/>
          </a:p>
        </p:txBody>
      </p:sp>
      <p:sp>
        <p:nvSpPr>
          <p:cNvPr id="1475" name="Shape 1475"/>
          <p:cNvSpPr/>
          <p:nvPr/>
        </p:nvSpPr>
        <p:spPr>
          <a:xfrm>
            <a:off x="362098" y="1224509"/>
            <a:ext cx="8277000" cy="1430400"/>
          </a:xfrm>
          <a:prstGeom prst="rect">
            <a:avLst/>
          </a:prstGeom>
          <a:noFill/>
          <a:ln>
            <a:noFill/>
          </a:ln>
        </p:spPr>
        <p:txBody>
          <a:bodyPr anchorCtr="0" anchor="ctr" bIns="34525" lIns="34525" spcFirstLastPara="1" rIns="34525" wrap="square" tIns="34525">
            <a:noAutofit/>
          </a:bodyPr>
          <a:lstStyle/>
          <a:p>
            <a:pPr indent="-146050" lvl="0" marL="152400" marR="0" rtl="0" algn="l">
              <a:lnSpc>
                <a:spcPct val="100000"/>
              </a:lnSpc>
              <a:spcBef>
                <a:spcPts val="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Be brief (though </a:t>
            </a:r>
            <a:r>
              <a:rPr lang="en" sz="1900">
                <a:latin typeface="Helvetica Neue"/>
                <a:ea typeface="Helvetica Neue"/>
                <a:cs typeface="Helvetica Neue"/>
                <a:sym typeface="Helvetica Neue"/>
              </a:rPr>
              <a:t>there is a certain amount of creative freedom)</a:t>
            </a:r>
            <a:endParaRPr sz="1000"/>
          </a:p>
          <a:p>
            <a:pPr indent="-63500" lvl="0" marL="152400" marR="0" rtl="0" algn="l">
              <a:lnSpc>
                <a:spcPct val="100000"/>
              </a:lnSpc>
              <a:spcBef>
                <a:spcPts val="0"/>
              </a:spcBef>
              <a:spcAft>
                <a:spcPts val="0"/>
              </a:spcAft>
              <a:buClr>
                <a:srgbClr val="000000"/>
              </a:buClr>
              <a:buSzPts val="1300"/>
              <a:buFont typeface="Merriweather Sans"/>
              <a:buNone/>
            </a:pPr>
            <a:r>
              <a:t/>
            </a:r>
            <a:endParaRPr b="0" i="0" sz="1900" u="none" cap="none" strike="noStrike">
              <a:solidFill>
                <a:srgbClr val="000000"/>
              </a:solidFill>
              <a:latin typeface="Helvetica Neue"/>
              <a:ea typeface="Helvetica Neue"/>
              <a:cs typeface="Helvetica Neue"/>
              <a:sym typeface="Helvetica Neue"/>
            </a:endParaRPr>
          </a:p>
          <a:p>
            <a:pPr indent="-146050" lvl="0" marL="152400" marR="0" rtl="0" algn="l">
              <a:lnSpc>
                <a:spcPct val="100000"/>
              </a:lnSpc>
              <a:spcBef>
                <a:spcPts val="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Engaging first sentence</a:t>
            </a:r>
            <a:endParaRPr sz="1000"/>
          </a:p>
          <a:p>
            <a:pPr indent="-63500" lvl="0" marL="152400" marR="0" rtl="0" algn="l">
              <a:lnSpc>
                <a:spcPct val="100000"/>
              </a:lnSpc>
              <a:spcBef>
                <a:spcPts val="0"/>
              </a:spcBef>
              <a:spcAft>
                <a:spcPts val="0"/>
              </a:spcAft>
              <a:buClr>
                <a:srgbClr val="000000"/>
              </a:buClr>
              <a:buSzPts val="1300"/>
              <a:buFont typeface="Merriweather Sans"/>
              <a:buNone/>
            </a:pPr>
            <a:r>
              <a:t/>
            </a:r>
            <a:endParaRPr b="0" i="0" sz="1900" u="none" cap="none" strike="noStrike">
              <a:solidFill>
                <a:srgbClr val="000000"/>
              </a:solidFill>
              <a:latin typeface="Helvetica Neue"/>
              <a:ea typeface="Helvetica Neue"/>
              <a:cs typeface="Helvetica Neue"/>
              <a:sym typeface="Helvetica Neue"/>
            </a:endParaRPr>
          </a:p>
          <a:p>
            <a:pPr indent="-146050" lvl="0" marL="152400" marR="0" rtl="0" algn="l">
              <a:lnSpc>
                <a:spcPct val="100000"/>
              </a:lnSpc>
              <a:spcBef>
                <a:spcPts val="0"/>
              </a:spcBef>
              <a:spcAft>
                <a:spcPts val="0"/>
              </a:spcAft>
              <a:buClr>
                <a:srgbClr val="000000"/>
              </a:buClr>
              <a:buSzPts val="1300"/>
              <a:buFont typeface="Merriweather Sans"/>
              <a:buChar char="‣"/>
            </a:pPr>
            <a:r>
              <a:rPr b="0" i="0" lang="en" sz="1900" u="none" cap="none" strike="noStrike">
                <a:solidFill>
                  <a:srgbClr val="000000"/>
                </a:solidFill>
                <a:latin typeface="Helvetica Neue"/>
                <a:ea typeface="Helvetica Neue"/>
                <a:cs typeface="Helvetica Neue"/>
                <a:sym typeface="Helvetica Neue"/>
              </a:rPr>
              <a:t>Avoid I, I, I, I, I</a:t>
            </a:r>
            <a:endParaRPr sz="1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Shape 1480"/>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SUMMARY - Examples </a:t>
            </a:r>
            <a:endParaRPr sz="1000"/>
          </a:p>
        </p:txBody>
      </p:sp>
      <p:pic>
        <p:nvPicPr>
          <p:cNvPr id="1481" name="Shape 1481"/>
          <p:cNvPicPr preferRelativeResize="0"/>
          <p:nvPr/>
        </p:nvPicPr>
        <p:blipFill rotWithShape="1">
          <a:blip r:embed="rId3">
            <a:alphaModFix/>
          </a:blip>
          <a:srcRect b="0" l="0" r="0" t="0"/>
          <a:stretch/>
        </p:blipFill>
        <p:spPr>
          <a:xfrm>
            <a:off x="446475" y="943250"/>
            <a:ext cx="4007275" cy="4158875"/>
          </a:xfrm>
          <a:prstGeom prst="rect">
            <a:avLst/>
          </a:prstGeom>
          <a:noFill/>
          <a:ln>
            <a:noFill/>
          </a:ln>
        </p:spPr>
      </p:pic>
      <p:pic>
        <p:nvPicPr>
          <p:cNvPr id="1482" name="Shape 1482"/>
          <p:cNvPicPr preferRelativeResize="0"/>
          <p:nvPr/>
        </p:nvPicPr>
        <p:blipFill>
          <a:blip r:embed="rId4">
            <a:alphaModFix/>
          </a:blip>
          <a:stretch>
            <a:fillRect/>
          </a:stretch>
        </p:blipFill>
        <p:spPr>
          <a:xfrm>
            <a:off x="4684250" y="1320125"/>
            <a:ext cx="428045" cy="214023"/>
          </a:xfrm>
          <a:prstGeom prst="rect">
            <a:avLst/>
          </a:prstGeom>
          <a:noFill/>
          <a:ln>
            <a:noFill/>
          </a:ln>
        </p:spPr>
      </p:pic>
      <p:cxnSp>
        <p:nvCxnSpPr>
          <p:cNvPr id="1483" name="Shape 1483"/>
          <p:cNvCxnSpPr/>
          <p:nvPr/>
        </p:nvCxnSpPr>
        <p:spPr>
          <a:xfrm flipH="1">
            <a:off x="4324000" y="889700"/>
            <a:ext cx="9300" cy="4124100"/>
          </a:xfrm>
          <a:prstGeom prst="straightConnector1">
            <a:avLst/>
          </a:prstGeom>
          <a:noFill/>
          <a:ln cap="flat" cmpd="sng" w="9525">
            <a:solidFill>
              <a:schemeClr val="dk2"/>
            </a:solidFill>
            <a:prstDash val="solid"/>
            <a:round/>
            <a:headEnd len="med" w="med" type="none"/>
            <a:tailEnd len="med" w="med" type="none"/>
          </a:ln>
        </p:spPr>
      </p:cxnSp>
      <p:pic>
        <p:nvPicPr>
          <p:cNvPr id="1484" name="Shape 1484"/>
          <p:cNvPicPr preferRelativeResize="0"/>
          <p:nvPr/>
        </p:nvPicPr>
        <p:blipFill>
          <a:blip r:embed="rId5">
            <a:alphaModFix/>
          </a:blip>
          <a:stretch>
            <a:fillRect/>
          </a:stretch>
        </p:blipFill>
        <p:spPr>
          <a:xfrm>
            <a:off x="4398150" y="1093573"/>
            <a:ext cx="4690249" cy="22236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Shape 1489"/>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SUMMARY - Examples </a:t>
            </a:r>
            <a:endParaRPr sz="1000"/>
          </a:p>
        </p:txBody>
      </p:sp>
      <p:pic>
        <p:nvPicPr>
          <p:cNvPr id="1490" name="Shape 1490"/>
          <p:cNvPicPr preferRelativeResize="0"/>
          <p:nvPr/>
        </p:nvPicPr>
        <p:blipFill>
          <a:blip r:embed="rId3">
            <a:alphaModFix/>
          </a:blip>
          <a:stretch>
            <a:fillRect/>
          </a:stretch>
        </p:blipFill>
        <p:spPr>
          <a:xfrm>
            <a:off x="4684250" y="1320125"/>
            <a:ext cx="428045" cy="214023"/>
          </a:xfrm>
          <a:prstGeom prst="rect">
            <a:avLst/>
          </a:prstGeom>
          <a:noFill/>
          <a:ln>
            <a:noFill/>
          </a:ln>
        </p:spPr>
      </p:pic>
      <p:pic>
        <p:nvPicPr>
          <p:cNvPr id="1491" name="Shape 1491"/>
          <p:cNvPicPr preferRelativeResize="0"/>
          <p:nvPr/>
        </p:nvPicPr>
        <p:blipFill>
          <a:blip r:embed="rId4">
            <a:alphaModFix/>
          </a:blip>
          <a:stretch>
            <a:fillRect/>
          </a:stretch>
        </p:blipFill>
        <p:spPr>
          <a:xfrm>
            <a:off x="1913225" y="956873"/>
            <a:ext cx="4333585" cy="401567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cxnSp>
        <p:nvCxnSpPr>
          <p:cNvPr id="1496" name="Shape 1496"/>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497" name="Shape 1497"/>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498" name="Shape 1498"/>
          <p:cNvSpPr txBox="1"/>
          <p:nvPr>
            <p:ph idx="1" type="body"/>
          </p:nvPr>
        </p:nvSpPr>
        <p:spPr>
          <a:xfrm>
            <a:off x="446484" y="711223"/>
            <a:ext cx="5429100" cy="2733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Clr>
                <a:schemeClr val="dk1"/>
              </a:buClr>
              <a:buSzPts val="2300"/>
              <a:buFont typeface="Helvetica Neue"/>
              <a:buNone/>
            </a:pPr>
            <a:r>
              <a:rPr lang="en">
                <a:solidFill>
                  <a:schemeClr val="dk1"/>
                </a:solidFill>
              </a:rPr>
              <a:t>SUMMARY - Examples </a:t>
            </a:r>
            <a:endParaRPr sz="1000">
              <a:solidFill>
                <a:schemeClr val="dk1"/>
              </a:solidFill>
            </a:endParaRPr>
          </a:p>
          <a:p>
            <a:pPr indent="0" lvl="0" marL="0" marR="0" rtl="0" algn="l">
              <a:lnSpc>
                <a:spcPct val="102941"/>
              </a:lnSpc>
              <a:spcBef>
                <a:spcPts val="0"/>
              </a:spcBef>
              <a:spcAft>
                <a:spcPts val="0"/>
              </a:spcAft>
              <a:buClr>
                <a:srgbClr val="000000"/>
              </a:buClr>
              <a:buSzPts val="2300"/>
              <a:buFont typeface="Helvetica Neue"/>
              <a:buNone/>
            </a:pPr>
            <a:r>
              <a:t/>
            </a:r>
            <a:endParaRPr/>
          </a:p>
        </p:txBody>
      </p:sp>
      <p:pic>
        <p:nvPicPr>
          <p:cNvPr id="1499" name="Shape 1499"/>
          <p:cNvPicPr preferRelativeResize="0"/>
          <p:nvPr/>
        </p:nvPicPr>
        <p:blipFill rotWithShape="1">
          <a:blip r:embed="rId3">
            <a:alphaModFix/>
          </a:blip>
          <a:srcRect b="0" l="0" r="0" t="0"/>
          <a:stretch/>
        </p:blipFill>
        <p:spPr>
          <a:xfrm>
            <a:off x="502050" y="1148587"/>
            <a:ext cx="7468514" cy="1299975"/>
          </a:xfrm>
          <a:prstGeom prst="rect">
            <a:avLst/>
          </a:prstGeom>
          <a:noFill/>
          <a:ln>
            <a:noFill/>
          </a:ln>
        </p:spPr>
      </p:pic>
      <p:pic>
        <p:nvPicPr>
          <p:cNvPr id="1500" name="Shape 1500"/>
          <p:cNvPicPr preferRelativeResize="0"/>
          <p:nvPr/>
        </p:nvPicPr>
        <p:blipFill>
          <a:blip r:embed="rId4">
            <a:alphaModFix/>
          </a:blip>
          <a:stretch>
            <a:fillRect/>
          </a:stretch>
        </p:blipFill>
        <p:spPr>
          <a:xfrm>
            <a:off x="502050" y="2564425"/>
            <a:ext cx="8250902" cy="2009821"/>
          </a:xfrm>
          <a:prstGeom prst="rect">
            <a:avLst/>
          </a:prstGeom>
          <a:noFill/>
          <a:ln>
            <a:noFill/>
          </a:ln>
        </p:spPr>
      </p:pic>
      <p:cxnSp>
        <p:nvCxnSpPr>
          <p:cNvPr id="1501" name="Shape 1501"/>
          <p:cNvCxnSpPr/>
          <p:nvPr/>
        </p:nvCxnSpPr>
        <p:spPr>
          <a:xfrm flipH="1" rot="10800000">
            <a:off x="658000" y="2502150"/>
            <a:ext cx="7896000" cy="41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cxnSp>
        <p:nvCxnSpPr>
          <p:cNvPr id="1506" name="Shape 1506"/>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507" name="Shape 1507"/>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508" name="Shape 1508"/>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Clr>
                <a:schemeClr val="dk1"/>
              </a:buClr>
              <a:buSzPts val="2300"/>
              <a:buFont typeface="Helvetica Neue"/>
              <a:buNone/>
            </a:pPr>
            <a:r>
              <a:rPr lang="en">
                <a:solidFill>
                  <a:schemeClr val="dk1"/>
                </a:solidFill>
              </a:rPr>
              <a:t>SUMMARY - Examples </a:t>
            </a:r>
            <a:endParaRPr sz="1000">
              <a:solidFill>
                <a:schemeClr val="dk1"/>
              </a:solidFill>
            </a:endParaRPr>
          </a:p>
          <a:p>
            <a:pPr indent="0" lvl="0" marL="0" marR="0" rtl="0" algn="l">
              <a:lnSpc>
                <a:spcPct val="102941"/>
              </a:lnSpc>
              <a:spcBef>
                <a:spcPts val="0"/>
              </a:spcBef>
              <a:spcAft>
                <a:spcPts val="0"/>
              </a:spcAft>
              <a:buClr>
                <a:srgbClr val="000000"/>
              </a:buClr>
              <a:buSzPts val="2300"/>
              <a:buFont typeface="Helvetica Neue"/>
              <a:buNone/>
            </a:pPr>
            <a:r>
              <a:t/>
            </a:r>
            <a:endParaRPr/>
          </a:p>
        </p:txBody>
      </p:sp>
      <p:pic>
        <p:nvPicPr>
          <p:cNvPr id="1509" name="Shape 1509"/>
          <p:cNvPicPr preferRelativeResize="0"/>
          <p:nvPr/>
        </p:nvPicPr>
        <p:blipFill rotWithShape="1">
          <a:blip r:embed="rId3">
            <a:alphaModFix/>
          </a:blip>
          <a:srcRect b="0" l="0" r="0" t="0"/>
          <a:stretch/>
        </p:blipFill>
        <p:spPr>
          <a:xfrm>
            <a:off x="503799" y="1158074"/>
            <a:ext cx="5540375" cy="1854950"/>
          </a:xfrm>
          <a:prstGeom prst="rect">
            <a:avLst/>
          </a:prstGeom>
          <a:noFill/>
          <a:ln>
            <a:noFill/>
          </a:ln>
        </p:spPr>
      </p:pic>
      <p:cxnSp>
        <p:nvCxnSpPr>
          <p:cNvPr id="1510" name="Shape 1510"/>
          <p:cNvCxnSpPr/>
          <p:nvPr/>
        </p:nvCxnSpPr>
        <p:spPr>
          <a:xfrm flipH="1" rot="10800000">
            <a:off x="571588" y="3013025"/>
            <a:ext cx="5404800" cy="17400"/>
          </a:xfrm>
          <a:prstGeom prst="straightConnector1">
            <a:avLst/>
          </a:prstGeom>
          <a:noFill/>
          <a:ln cap="flat" cmpd="sng" w="9525">
            <a:solidFill>
              <a:schemeClr val="dk2"/>
            </a:solidFill>
            <a:prstDash val="solid"/>
            <a:round/>
            <a:headEnd len="med" w="med" type="none"/>
            <a:tailEnd len="med" w="med" type="none"/>
          </a:ln>
        </p:spPr>
      </p:cxnSp>
      <p:pic>
        <p:nvPicPr>
          <p:cNvPr id="1511" name="Shape 1511"/>
          <p:cNvPicPr preferRelativeResize="0"/>
          <p:nvPr/>
        </p:nvPicPr>
        <p:blipFill>
          <a:blip r:embed="rId4">
            <a:alphaModFix/>
          </a:blip>
          <a:stretch>
            <a:fillRect/>
          </a:stretch>
        </p:blipFill>
        <p:spPr>
          <a:xfrm>
            <a:off x="381550" y="3138378"/>
            <a:ext cx="6414173" cy="11412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cxnSp>
        <p:nvCxnSpPr>
          <p:cNvPr id="1516" name="Shape 1516"/>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1517" name="Shape 1517"/>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pic>
        <p:nvPicPr>
          <p:cNvPr id="1518" name="Shape 1518"/>
          <p:cNvPicPr preferRelativeResize="0"/>
          <p:nvPr>
            <p:ph idx="2"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519" name="Shape 1519"/>
          <p:cNvSpPr txBox="1"/>
          <p:nvPr>
            <p:ph idx="1" type="body"/>
          </p:nvPr>
        </p:nvSpPr>
        <p:spPr>
          <a:xfrm>
            <a:off x="446484" y="747415"/>
            <a:ext cx="8250900" cy="10608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FFFFFF"/>
              </a:buClr>
              <a:buSzPts val="7500"/>
              <a:buFont typeface="Merriweather Sans"/>
              <a:buNone/>
            </a:pPr>
            <a:r>
              <a:rPr b="1" i="0" lang="en" sz="7500" u="none" cap="none" strike="noStrike">
                <a:solidFill>
                  <a:srgbClr val="FFFFFF"/>
                </a:solidFill>
                <a:latin typeface="Helvetica Neue"/>
                <a:ea typeface="Helvetica Neue"/>
                <a:cs typeface="Helvetica Neue"/>
                <a:sym typeface="Helvetica Neue"/>
              </a:rPr>
              <a:t>DRAFT</a:t>
            </a:r>
            <a:endParaRPr sz="1000"/>
          </a:p>
        </p:txBody>
      </p:sp>
      <p:sp>
        <p:nvSpPr>
          <p:cNvPr id="1520" name="Shape 1520"/>
          <p:cNvSpPr txBox="1"/>
          <p:nvPr>
            <p:ph idx="3" type="body"/>
          </p:nvPr>
        </p:nvSpPr>
        <p:spPr>
          <a:xfrm>
            <a:off x="651867"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FFFFFF"/>
              </a:buClr>
              <a:buSzPts val="1000"/>
              <a:buFont typeface="Merriweather Sans"/>
              <a:buNone/>
            </a:pPr>
            <a:r>
              <a:rPr b="1" i="0" lang="en" sz="1000" u="none" cap="none" strike="noStrike">
                <a:solidFill>
                  <a:srgbClr val="FFFFFF"/>
                </a:solidFill>
                <a:latin typeface="Helvetica Neue"/>
                <a:ea typeface="Helvetica Neue"/>
                <a:cs typeface="Helvetica Neue"/>
                <a:sym typeface="Helvetica Neue"/>
              </a:rPr>
              <a:t>PRESENTATION TITLE</a:t>
            </a:r>
            <a:endParaRPr sz="1000"/>
          </a:p>
        </p:txBody>
      </p:sp>
      <p:sp>
        <p:nvSpPr>
          <p:cNvPr id="1521" name="Shape 1521"/>
          <p:cNvSpPr/>
          <p:nvPr/>
        </p:nvSpPr>
        <p:spPr>
          <a:xfrm>
            <a:off x="4433758" y="2402979"/>
            <a:ext cx="538800" cy="3375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p:txBody>
      </p:sp>
      <p:sp>
        <p:nvSpPr>
          <p:cNvPr id="1522" name="Shape 1522"/>
          <p:cNvSpPr/>
          <p:nvPr/>
        </p:nvSpPr>
        <p:spPr>
          <a:xfrm>
            <a:off x="503527" y="1940374"/>
            <a:ext cx="6414300" cy="22503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In pairs, constrain yourself to </a:t>
            </a:r>
            <a:r>
              <a:rPr lang="en" sz="1900">
                <a:solidFill>
                  <a:srgbClr val="FFFFFF"/>
                </a:solidFill>
                <a:latin typeface="Helvetica Neue"/>
                <a:ea typeface="Helvetica Neue"/>
                <a:cs typeface="Helvetica Neue"/>
                <a:sym typeface="Helvetica Neue"/>
              </a:rPr>
              <a:t>2-3 </a:t>
            </a:r>
            <a:r>
              <a:rPr b="0" i="0" lang="en" sz="1900" u="none" cap="none" strike="noStrike">
                <a:solidFill>
                  <a:srgbClr val="FFFFFF"/>
                </a:solidFill>
                <a:latin typeface="Helvetica Neue"/>
                <a:ea typeface="Helvetica Neue"/>
                <a:cs typeface="Helvetica Neue"/>
                <a:sym typeface="Helvetica Neue"/>
              </a:rPr>
              <a:t>sentences and write a</a:t>
            </a:r>
            <a:endParaRPr sz="1000"/>
          </a:p>
          <a:p>
            <a:pPr indent="0" lvl="0" marL="0" marR="0" rtl="0" algn="l">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summary for yourselves.</a:t>
            </a:r>
            <a:endParaRPr sz="1000"/>
          </a:p>
          <a:p>
            <a:pPr indent="0" lvl="0" marL="0" marR="0" rtl="0" algn="l">
              <a:lnSpc>
                <a:spcPct val="100000"/>
              </a:lnSpc>
              <a:spcBef>
                <a:spcPts val="0"/>
              </a:spcBef>
              <a:spcAft>
                <a:spcPts val="0"/>
              </a:spcAft>
              <a:buClr>
                <a:srgbClr val="FFFFFF"/>
              </a:buClr>
              <a:buSzPts val="1900"/>
              <a:buFont typeface="Helvetica Neue"/>
              <a:buNone/>
            </a:pPr>
            <a:r>
              <a:t/>
            </a:r>
            <a:endParaRPr b="0" i="0" sz="19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Groups of 2 - 3</a:t>
            </a:r>
            <a:endParaRPr sz="1000"/>
          </a:p>
          <a:p>
            <a:pPr indent="0" lvl="0" marL="0" marR="0" rtl="0" algn="l">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‣3 mins</a:t>
            </a:r>
            <a:endParaRPr sz="1000"/>
          </a:p>
          <a:p>
            <a:pPr indent="0" lvl="0" marL="0" marR="0" rtl="0" algn="l">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‣Group share + Provide Feedback</a:t>
            </a:r>
            <a:endParaRPr sz="1000"/>
          </a:p>
          <a:p>
            <a:pPr indent="622300" lvl="1" marL="0" marR="0" rtl="0" algn="l">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What can be improved?  Did you find the summary</a:t>
            </a:r>
            <a:endParaRPr sz="1000"/>
          </a:p>
          <a:p>
            <a:pPr indent="622300" lvl="1" marL="0" marR="0" rtl="0" algn="l">
              <a:lnSpc>
                <a:spcPct val="100000"/>
              </a:lnSpc>
              <a:spcBef>
                <a:spcPts val="0"/>
              </a:spcBef>
              <a:spcAft>
                <a:spcPts val="0"/>
              </a:spcAft>
              <a:buClr>
                <a:srgbClr val="FFFFFF"/>
              </a:buClr>
              <a:buSzPts val="1900"/>
              <a:buFont typeface="Helvetica Neue"/>
              <a:buNone/>
            </a:pPr>
            <a:r>
              <a:rPr b="0" i="0" lang="en" sz="1900" u="none" cap="none" strike="noStrike">
                <a:solidFill>
                  <a:srgbClr val="FFFFFF"/>
                </a:solidFill>
                <a:latin typeface="Helvetica Neue"/>
                <a:ea typeface="Helvetica Neue"/>
                <a:cs typeface="Helvetica Neue"/>
                <a:sym typeface="Helvetica Neue"/>
              </a:rPr>
              <a:t>compelling?</a:t>
            </a:r>
            <a:endParaRPr sz="1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Shape 1527"/>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528" name="Shape 1528"/>
          <p:cNvSpPr txBox="1"/>
          <p:nvPr>
            <p:ph idx="2" type="body"/>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EXPERIENCE </a:t>
            </a:r>
            <a:endParaRPr sz="1000"/>
          </a:p>
        </p:txBody>
      </p:sp>
      <p:pic>
        <p:nvPicPr>
          <p:cNvPr id="1529" name="Shape 1529"/>
          <p:cNvPicPr preferRelativeResize="0"/>
          <p:nvPr/>
        </p:nvPicPr>
        <p:blipFill rotWithShape="1">
          <a:blip r:embed="rId3">
            <a:alphaModFix/>
          </a:blip>
          <a:srcRect b="0" l="0" r="0" t="0"/>
          <a:stretch/>
        </p:blipFill>
        <p:spPr>
          <a:xfrm>
            <a:off x="1927699" y="2313454"/>
            <a:ext cx="5288603" cy="196119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cxnSp>
        <p:nvCxnSpPr>
          <p:cNvPr id="1534" name="Shape 1534"/>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535" name="Shape 1535"/>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536" name="Shape 1536"/>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EXPERIENCE</a:t>
            </a:r>
            <a:endParaRPr sz="1000"/>
          </a:p>
        </p:txBody>
      </p:sp>
      <p:sp>
        <p:nvSpPr>
          <p:cNvPr id="1537" name="Shape 1537"/>
          <p:cNvSpPr/>
          <p:nvPr/>
        </p:nvSpPr>
        <p:spPr>
          <a:xfrm>
            <a:off x="446473" y="1591072"/>
            <a:ext cx="3377100" cy="243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Helvetica Neue"/>
              <a:buNone/>
            </a:pPr>
            <a:r>
              <a:rPr b="0" i="0" lang="en" sz="1800" u="none" cap="none" strike="noStrike">
                <a:solidFill>
                  <a:srgbClr val="000000"/>
                </a:solidFill>
                <a:latin typeface="Helvetica Neue"/>
                <a:ea typeface="Helvetica Neue"/>
                <a:cs typeface="Helvetica Neue"/>
                <a:sym typeface="Helvetica Neue"/>
              </a:rPr>
              <a:t>GA listed in experience:</a:t>
            </a:r>
            <a:endParaRPr sz="1000"/>
          </a:p>
          <a:p>
            <a:pPr indent="0" lvl="0" marL="0" marR="0" rtl="0" algn="l">
              <a:lnSpc>
                <a:spcPct val="100000"/>
              </a:lnSpc>
              <a:spcBef>
                <a:spcPts val="20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a:p>
            <a:pPr indent="-152400" lvl="0" marL="152400" marR="0" rtl="0" algn="l">
              <a:lnSpc>
                <a:spcPct val="100000"/>
              </a:lnSpc>
              <a:spcBef>
                <a:spcPts val="200"/>
              </a:spcBef>
              <a:spcAft>
                <a:spcPts val="0"/>
              </a:spcAft>
              <a:buClr>
                <a:srgbClr val="000000"/>
              </a:buClr>
              <a:buSzPts val="1200"/>
              <a:buFont typeface="Merriweather Sans"/>
              <a:buChar char="‣"/>
            </a:pPr>
            <a:r>
              <a:rPr b="0" i="0" lang="en" sz="1800" u="none" cap="none" strike="noStrike">
                <a:solidFill>
                  <a:srgbClr val="000000"/>
                </a:solidFill>
                <a:latin typeface="Helvetica Neue"/>
                <a:ea typeface="Helvetica Neue"/>
                <a:cs typeface="Helvetica Neue"/>
                <a:sym typeface="Helvetica Neue"/>
              </a:rPr>
              <a:t>Brief blurb about the program</a:t>
            </a:r>
            <a:endParaRPr sz="1000"/>
          </a:p>
          <a:p>
            <a:pPr indent="0" lvl="0" marL="0" marR="0" rtl="0" algn="l">
              <a:lnSpc>
                <a:spcPct val="100000"/>
              </a:lnSpc>
              <a:spcBef>
                <a:spcPts val="20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a:p>
            <a:pPr indent="-152400" lvl="0" marL="152400" marR="0" rtl="0" algn="l">
              <a:lnSpc>
                <a:spcPct val="100000"/>
              </a:lnSpc>
              <a:spcBef>
                <a:spcPts val="200"/>
              </a:spcBef>
              <a:spcAft>
                <a:spcPts val="0"/>
              </a:spcAft>
              <a:buClr>
                <a:srgbClr val="000000"/>
              </a:buClr>
              <a:buSzPts val="1200"/>
              <a:buFont typeface="Merriweather Sans"/>
              <a:buChar char="‣"/>
            </a:pPr>
            <a:r>
              <a:rPr b="0" i="0" lang="en" sz="1800" u="none" cap="none" strike="noStrike">
                <a:solidFill>
                  <a:srgbClr val="000000"/>
                </a:solidFill>
                <a:latin typeface="Helvetica Neue"/>
                <a:ea typeface="Helvetica Neue"/>
                <a:cs typeface="Helvetica Neue"/>
                <a:sym typeface="Helvetica Neue"/>
              </a:rPr>
              <a:t>List projects</a:t>
            </a:r>
            <a:endParaRPr sz="1000"/>
          </a:p>
          <a:p>
            <a:pPr indent="-152400" lvl="0" marL="152400" marR="0" rtl="0" algn="l">
              <a:lnSpc>
                <a:spcPct val="100000"/>
              </a:lnSpc>
              <a:spcBef>
                <a:spcPts val="200"/>
              </a:spcBef>
              <a:spcAft>
                <a:spcPts val="0"/>
              </a:spcAft>
              <a:buClr>
                <a:srgbClr val="000000"/>
              </a:buClr>
              <a:buSzPts val="1200"/>
              <a:buFont typeface="Merriweather Sans"/>
              <a:buChar char="‣"/>
            </a:pPr>
            <a:r>
              <a:rPr b="0" i="0" lang="en" sz="1800" u="none" cap="none" strike="noStrike">
                <a:solidFill>
                  <a:srgbClr val="000000"/>
                </a:solidFill>
                <a:latin typeface="Helvetica Neue"/>
                <a:ea typeface="Helvetica Neue"/>
                <a:cs typeface="Helvetica Neue"/>
                <a:sym typeface="Helvetica Neue"/>
              </a:rPr>
              <a:t>Responsibilities</a:t>
            </a:r>
            <a:endParaRPr sz="1000"/>
          </a:p>
          <a:p>
            <a:pPr indent="-152400" lvl="0" marL="152400" marR="0" rtl="0" algn="l">
              <a:lnSpc>
                <a:spcPct val="100000"/>
              </a:lnSpc>
              <a:spcBef>
                <a:spcPts val="200"/>
              </a:spcBef>
              <a:spcAft>
                <a:spcPts val="0"/>
              </a:spcAft>
              <a:buClr>
                <a:srgbClr val="000000"/>
              </a:buClr>
              <a:buSzPts val="1200"/>
              <a:buFont typeface="Merriweather Sans"/>
              <a:buChar char="‣"/>
            </a:pPr>
            <a:r>
              <a:rPr b="0" i="0" lang="en" sz="1800" u="none" cap="none" strike="noStrike">
                <a:solidFill>
                  <a:srgbClr val="000000"/>
                </a:solidFill>
                <a:latin typeface="Helvetica Neue"/>
                <a:ea typeface="Helvetica Neue"/>
                <a:cs typeface="Helvetica Neue"/>
                <a:sym typeface="Helvetica Neue"/>
              </a:rPr>
              <a:t>Process</a:t>
            </a:r>
            <a:endParaRPr sz="1000"/>
          </a:p>
          <a:p>
            <a:pPr indent="-152400" lvl="0" marL="152400" marR="0" rtl="0" algn="l">
              <a:lnSpc>
                <a:spcPct val="100000"/>
              </a:lnSpc>
              <a:spcBef>
                <a:spcPts val="200"/>
              </a:spcBef>
              <a:spcAft>
                <a:spcPts val="0"/>
              </a:spcAft>
              <a:buClr>
                <a:srgbClr val="000000"/>
              </a:buClr>
              <a:buSzPts val="1200"/>
              <a:buFont typeface="Merriweather Sans"/>
              <a:buChar char="‣"/>
            </a:pPr>
            <a:r>
              <a:rPr b="0" i="0" lang="en" sz="1800" u="none" cap="none" strike="noStrike">
                <a:solidFill>
                  <a:srgbClr val="000000"/>
                </a:solidFill>
                <a:latin typeface="Helvetica Neue"/>
                <a:ea typeface="Helvetica Neue"/>
                <a:cs typeface="Helvetica Neue"/>
                <a:sym typeface="Helvetica Neue"/>
              </a:rPr>
              <a:t>Deliverables</a:t>
            </a:r>
            <a:endParaRPr sz="1000"/>
          </a:p>
        </p:txBody>
      </p:sp>
      <p:pic>
        <p:nvPicPr>
          <p:cNvPr id="1538" name="Shape 1538"/>
          <p:cNvPicPr preferRelativeResize="0"/>
          <p:nvPr/>
        </p:nvPicPr>
        <p:blipFill>
          <a:blip r:embed="rId3">
            <a:alphaModFix/>
          </a:blip>
          <a:stretch>
            <a:fillRect/>
          </a:stretch>
        </p:blipFill>
        <p:spPr>
          <a:xfrm>
            <a:off x="3823575" y="1288275"/>
            <a:ext cx="5260126" cy="304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pic>
        <p:nvPicPr>
          <p:cNvPr id="973" name="Shape 973"/>
          <p:cNvPicPr preferRelativeResize="0"/>
          <p:nvPr/>
        </p:nvPicPr>
        <p:blipFill rotWithShape="1">
          <a:blip r:embed="rId3">
            <a:alphaModFix/>
          </a:blip>
          <a:srcRect b="0" l="0" r="0" t="0"/>
          <a:stretch/>
        </p:blipFill>
        <p:spPr>
          <a:xfrm>
            <a:off x="0" y="895165"/>
            <a:ext cx="9144001" cy="4251489"/>
          </a:xfrm>
          <a:prstGeom prst="rect">
            <a:avLst/>
          </a:prstGeom>
          <a:noFill/>
          <a:ln>
            <a:noFill/>
          </a:ln>
        </p:spPr>
      </p:pic>
      <p:sp>
        <p:nvSpPr>
          <p:cNvPr id="974" name="Shape 974"/>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1"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WHY BUILD A NETWORK?</a:t>
            </a:r>
            <a:endParaRPr sz="1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cxnSp>
        <p:nvCxnSpPr>
          <p:cNvPr id="1543" name="Shape 1543"/>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544" name="Shape 1544"/>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545" name="Shape 1545"/>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EXPERIENCE</a:t>
            </a:r>
            <a:endParaRPr sz="1000"/>
          </a:p>
        </p:txBody>
      </p:sp>
      <p:pic>
        <p:nvPicPr>
          <p:cNvPr id="1546" name="Shape 1546"/>
          <p:cNvPicPr preferRelativeResize="0"/>
          <p:nvPr/>
        </p:nvPicPr>
        <p:blipFill>
          <a:blip r:embed="rId3">
            <a:alphaModFix/>
          </a:blip>
          <a:stretch>
            <a:fillRect/>
          </a:stretch>
        </p:blipFill>
        <p:spPr>
          <a:xfrm>
            <a:off x="446475" y="1125223"/>
            <a:ext cx="6286807" cy="383807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Shape 1551"/>
          <p:cNvSpPr txBox="1"/>
          <p:nvPr>
            <p:ph idx="1" type="body"/>
          </p:nvPr>
        </p:nvSpPr>
        <p:spPr>
          <a:xfrm>
            <a:off x="437209" y="662448"/>
            <a:ext cx="5429100" cy="273300"/>
          </a:xfrm>
          <a:prstGeom prst="rect">
            <a:avLst/>
          </a:prstGeom>
        </p:spPr>
        <p:txBody>
          <a:bodyPr anchorCtr="0" anchor="t" bIns="62150" lIns="62150" spcFirstLastPara="1" rIns="62150" wrap="square" tIns="62150">
            <a:noAutofit/>
          </a:bodyPr>
          <a:lstStyle/>
          <a:p>
            <a:pPr indent="0" lvl="0" marL="0">
              <a:spcBef>
                <a:spcPts val="0"/>
              </a:spcBef>
              <a:spcAft>
                <a:spcPts val="0"/>
              </a:spcAft>
              <a:buNone/>
            </a:pPr>
            <a:r>
              <a:rPr lang="en"/>
              <a:t>EXPERIENCE</a:t>
            </a:r>
            <a:endParaRPr/>
          </a:p>
        </p:txBody>
      </p:sp>
      <p:pic>
        <p:nvPicPr>
          <p:cNvPr id="1552" name="Shape 1552"/>
          <p:cNvPicPr preferRelativeResize="0"/>
          <p:nvPr/>
        </p:nvPicPr>
        <p:blipFill>
          <a:blip r:embed="rId3">
            <a:alphaModFix/>
          </a:blip>
          <a:stretch>
            <a:fillRect/>
          </a:stretch>
        </p:blipFill>
        <p:spPr>
          <a:xfrm>
            <a:off x="437200" y="1097398"/>
            <a:ext cx="4855535" cy="3902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Shape 1557"/>
          <p:cNvSpPr txBox="1"/>
          <p:nvPr>
            <p:ph idx="1" type="body"/>
          </p:nvPr>
        </p:nvSpPr>
        <p:spPr>
          <a:xfrm>
            <a:off x="437209" y="597573"/>
            <a:ext cx="5429100" cy="273300"/>
          </a:xfrm>
          <a:prstGeom prst="rect">
            <a:avLst/>
          </a:prstGeom>
        </p:spPr>
        <p:txBody>
          <a:bodyPr anchorCtr="0" anchor="t" bIns="62150" lIns="62150" spcFirstLastPara="1" rIns="62150" wrap="square" tIns="62150">
            <a:noAutofit/>
          </a:bodyPr>
          <a:lstStyle/>
          <a:p>
            <a:pPr indent="0" lvl="0" marL="0" rtl="0">
              <a:spcBef>
                <a:spcPts val="0"/>
              </a:spcBef>
              <a:spcAft>
                <a:spcPts val="0"/>
              </a:spcAft>
              <a:buNone/>
            </a:pPr>
            <a:r>
              <a:rPr lang="en"/>
              <a:t>EXPERIENCE</a:t>
            </a:r>
            <a:endParaRPr/>
          </a:p>
        </p:txBody>
      </p:sp>
      <p:pic>
        <p:nvPicPr>
          <p:cNvPr id="1558" name="Shape 1558"/>
          <p:cNvPicPr preferRelativeResize="0"/>
          <p:nvPr/>
        </p:nvPicPr>
        <p:blipFill>
          <a:blip r:embed="rId3">
            <a:alphaModFix/>
          </a:blip>
          <a:stretch>
            <a:fillRect/>
          </a:stretch>
        </p:blipFill>
        <p:spPr>
          <a:xfrm>
            <a:off x="372325" y="1125223"/>
            <a:ext cx="4887000" cy="3902951"/>
          </a:xfrm>
          <a:prstGeom prst="rect">
            <a:avLst/>
          </a:prstGeom>
          <a:noFill/>
          <a:ln>
            <a:noFill/>
          </a:ln>
        </p:spPr>
      </p:pic>
      <p:pic>
        <p:nvPicPr>
          <p:cNvPr id="1559" name="Shape 1559"/>
          <p:cNvPicPr preferRelativeResize="0"/>
          <p:nvPr/>
        </p:nvPicPr>
        <p:blipFill>
          <a:blip r:embed="rId4">
            <a:alphaModFix/>
          </a:blip>
          <a:stretch>
            <a:fillRect/>
          </a:stretch>
        </p:blipFill>
        <p:spPr>
          <a:xfrm>
            <a:off x="4996850" y="1125223"/>
            <a:ext cx="3880260" cy="39029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Shape 1564"/>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565" name="Shape 1565"/>
          <p:cNvSpPr txBox="1"/>
          <p:nvPr>
            <p:ph idx="2" type="body"/>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PROJECTS </a:t>
            </a:r>
            <a:endParaRPr sz="1000"/>
          </a:p>
        </p:txBody>
      </p:sp>
      <p:pic>
        <p:nvPicPr>
          <p:cNvPr id="1566" name="Shape 1566"/>
          <p:cNvPicPr preferRelativeResize="0"/>
          <p:nvPr/>
        </p:nvPicPr>
        <p:blipFill rotWithShape="1">
          <a:blip r:embed="rId3">
            <a:alphaModFix/>
          </a:blip>
          <a:srcRect b="0" l="0" r="0" t="0"/>
          <a:stretch/>
        </p:blipFill>
        <p:spPr>
          <a:xfrm>
            <a:off x="1927699" y="2313454"/>
            <a:ext cx="5288603" cy="196119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0" name="Shape 1570"/>
        <p:cNvGrpSpPr/>
        <p:nvPr/>
      </p:nvGrpSpPr>
      <p:grpSpPr>
        <a:xfrm>
          <a:off x="0" y="0"/>
          <a:ext cx="0" cy="0"/>
          <a:chOff x="0" y="0"/>
          <a:chExt cx="0" cy="0"/>
        </a:xfrm>
      </p:grpSpPr>
      <p:sp>
        <p:nvSpPr>
          <p:cNvPr id="1571" name="Shape 1571"/>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lang="en"/>
              <a:t>ADDITIONAL </a:t>
            </a:r>
            <a:r>
              <a:rPr b="1" i="0" lang="en" sz="2300" u="none" cap="none" strike="noStrike">
                <a:solidFill>
                  <a:srgbClr val="000000"/>
                </a:solidFill>
                <a:latin typeface="Helvetica Neue"/>
                <a:ea typeface="Helvetica Neue"/>
                <a:cs typeface="Helvetica Neue"/>
                <a:sym typeface="Helvetica Neue"/>
              </a:rPr>
              <a:t>PROJECTS</a:t>
            </a:r>
            <a:endParaRPr sz="1000"/>
          </a:p>
        </p:txBody>
      </p:sp>
      <p:pic>
        <p:nvPicPr>
          <p:cNvPr id="1572" name="Shape 1572"/>
          <p:cNvPicPr preferRelativeResize="0"/>
          <p:nvPr/>
        </p:nvPicPr>
        <p:blipFill rotWithShape="1">
          <a:blip r:embed="rId3">
            <a:alphaModFix/>
          </a:blip>
          <a:srcRect b="0" l="0" r="0" t="0"/>
          <a:stretch/>
        </p:blipFill>
        <p:spPr>
          <a:xfrm>
            <a:off x="540311" y="1574763"/>
            <a:ext cx="4256929" cy="3330017"/>
          </a:xfrm>
          <a:prstGeom prst="rect">
            <a:avLst/>
          </a:prstGeom>
          <a:noFill/>
          <a:ln>
            <a:noFill/>
          </a:ln>
        </p:spPr>
      </p:pic>
      <p:sp>
        <p:nvSpPr>
          <p:cNvPr id="1573" name="Shape 1573"/>
          <p:cNvSpPr/>
          <p:nvPr/>
        </p:nvSpPr>
        <p:spPr>
          <a:xfrm>
            <a:off x="446486" y="966381"/>
            <a:ext cx="7747200" cy="6084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500"/>
              <a:buFont typeface="Helvetica Neue"/>
              <a:buNone/>
            </a:pPr>
            <a:r>
              <a:rPr b="1" i="0" lang="en" sz="3500" u="none" cap="none" strike="noStrike">
                <a:solidFill>
                  <a:srgbClr val="000000"/>
                </a:solidFill>
                <a:latin typeface="Helvetica Neue"/>
                <a:ea typeface="Helvetica Neue"/>
                <a:cs typeface="Helvetica Neue"/>
                <a:sym typeface="Helvetica Neue"/>
              </a:rPr>
              <a:t>Put them in your experience section</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2C2BC"/>
        </a:solidFill>
      </p:bgPr>
    </p:bg>
    <p:spTree>
      <p:nvGrpSpPr>
        <p:cNvPr id="1577" name="Shape 1577"/>
        <p:cNvGrpSpPr/>
        <p:nvPr/>
      </p:nvGrpSpPr>
      <p:grpSpPr>
        <a:xfrm>
          <a:off x="0" y="0"/>
          <a:ext cx="0" cy="0"/>
          <a:chOff x="0" y="0"/>
          <a:chExt cx="0" cy="0"/>
        </a:xfrm>
      </p:grpSpPr>
      <p:sp>
        <p:nvSpPr>
          <p:cNvPr id="1578" name="Shape 1578"/>
          <p:cNvSpPr txBox="1"/>
          <p:nvPr>
            <p:ph idx="2" type="body"/>
          </p:nvPr>
        </p:nvSpPr>
        <p:spPr>
          <a:xfrm>
            <a:off x="446484" y="727323"/>
            <a:ext cx="71439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FFFFFF"/>
              </a:buClr>
              <a:buSzPts val="2300"/>
              <a:buFont typeface="Helvetica Neue"/>
              <a:buNone/>
            </a:pPr>
            <a:r>
              <a:rPr b="1" i="0" lang="en" sz="2300" u="none" cap="none" strike="noStrike">
                <a:solidFill>
                  <a:srgbClr val="FFFFFF"/>
                </a:solidFill>
                <a:latin typeface="Helvetica Neue"/>
                <a:ea typeface="Helvetica Neue"/>
                <a:cs typeface="Helvetica Neue"/>
                <a:sym typeface="Helvetica Neue"/>
              </a:rPr>
              <a:t>LINKEDIN</a:t>
            </a:r>
            <a:endParaRPr sz="1000"/>
          </a:p>
        </p:txBody>
      </p:sp>
      <p:sp>
        <p:nvSpPr>
          <p:cNvPr id="1579" name="Shape 1579"/>
          <p:cNvSpPr txBox="1"/>
          <p:nvPr>
            <p:ph idx="1" type="body"/>
          </p:nvPr>
        </p:nvSpPr>
        <p:spPr>
          <a:xfrm>
            <a:off x="446484" y="1193453"/>
            <a:ext cx="8250900" cy="4795200"/>
          </a:xfrm>
          <a:prstGeom prst="rect">
            <a:avLst/>
          </a:prstGeom>
          <a:noFill/>
          <a:ln>
            <a:noFill/>
          </a:ln>
        </p:spPr>
        <p:txBody>
          <a:bodyPr anchorCtr="0" anchor="t" bIns="0" lIns="0" spcFirstLastPara="1" rIns="0" wrap="square" tIns="0">
            <a:noAutofit/>
          </a:bodyPr>
          <a:lstStyle/>
          <a:p>
            <a:pPr indent="0" lvl="0" marL="0" marR="0" rtl="0" algn="l">
              <a:lnSpc>
                <a:spcPct val="88636"/>
              </a:lnSpc>
              <a:spcBef>
                <a:spcPts val="0"/>
              </a:spcBef>
              <a:spcAft>
                <a:spcPts val="0"/>
              </a:spcAft>
              <a:buClr>
                <a:srgbClr val="FFFFFF"/>
              </a:buClr>
              <a:buSzPts val="9000"/>
              <a:buFont typeface="Merriweather Sans"/>
              <a:buNone/>
            </a:pPr>
            <a:r>
              <a:rPr lang="en" sz="6000"/>
              <a:t>WORK </a:t>
            </a:r>
            <a:r>
              <a:rPr b="1" i="0" lang="en" sz="6000" u="none" cap="none" strike="noStrike">
                <a:solidFill>
                  <a:srgbClr val="FFFFFF"/>
                </a:solidFill>
                <a:latin typeface="Helvetica Neue"/>
                <a:ea typeface="Helvetica Neue"/>
                <a:cs typeface="Helvetica Neue"/>
                <a:sym typeface="Helvetica Neue"/>
              </a:rPr>
              <a:t>SKILLS</a:t>
            </a:r>
            <a:endParaRPr sz="6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3" name="Shape 1583"/>
        <p:cNvGrpSpPr/>
        <p:nvPr/>
      </p:nvGrpSpPr>
      <p:grpSpPr>
        <a:xfrm>
          <a:off x="0" y="0"/>
          <a:ext cx="0" cy="0"/>
          <a:chOff x="0" y="0"/>
          <a:chExt cx="0" cy="0"/>
        </a:xfrm>
      </p:grpSpPr>
      <p:cxnSp>
        <p:nvCxnSpPr>
          <p:cNvPr id="1584" name="Shape 1584"/>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585" name="Shape 1585"/>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586" name="Shape 1586"/>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lang="en"/>
              <a:t>WEB DEVELOPMENT</a:t>
            </a:r>
            <a:r>
              <a:rPr b="1" i="0" lang="en" sz="2300" u="none" cap="none" strike="noStrike">
                <a:solidFill>
                  <a:srgbClr val="000000"/>
                </a:solidFill>
                <a:latin typeface="Helvetica Neue"/>
                <a:ea typeface="Helvetica Neue"/>
                <a:cs typeface="Helvetica Neue"/>
                <a:sym typeface="Helvetica Neue"/>
              </a:rPr>
              <a:t> SKILLS</a:t>
            </a:r>
            <a:endParaRPr sz="1000"/>
          </a:p>
        </p:txBody>
      </p:sp>
      <p:pic>
        <p:nvPicPr>
          <p:cNvPr id="1587" name="Shape 1587"/>
          <p:cNvPicPr preferRelativeResize="0"/>
          <p:nvPr/>
        </p:nvPicPr>
        <p:blipFill>
          <a:blip r:embed="rId3">
            <a:alphaModFix/>
          </a:blip>
          <a:stretch>
            <a:fillRect/>
          </a:stretch>
        </p:blipFill>
        <p:spPr>
          <a:xfrm>
            <a:off x="446475" y="1143748"/>
            <a:ext cx="4038573" cy="383807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cxnSp>
        <p:nvCxnSpPr>
          <p:cNvPr id="1592" name="Shape 1592"/>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593" name="Shape 1593"/>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594" name="Shape 1594"/>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TRANSFERABLE SKILLS</a:t>
            </a:r>
            <a:endParaRPr sz="1000"/>
          </a:p>
        </p:txBody>
      </p:sp>
      <p:sp>
        <p:nvSpPr>
          <p:cNvPr id="1595" name="Shape 1595"/>
          <p:cNvSpPr/>
          <p:nvPr/>
        </p:nvSpPr>
        <p:spPr>
          <a:xfrm>
            <a:off x="446468" y="2344150"/>
            <a:ext cx="8250900" cy="8841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Merriweather Sans"/>
              <a:buNone/>
            </a:pPr>
            <a:r>
              <a:rPr b="0" i="0" lang="en" sz="1900" u="none" cap="none" strike="noStrike">
                <a:solidFill>
                  <a:srgbClr val="000000"/>
                </a:solidFill>
                <a:latin typeface="Helvetica Neue"/>
                <a:ea typeface="Helvetica Neue"/>
                <a:cs typeface="Helvetica Neue"/>
                <a:sym typeface="Helvetica Neue"/>
              </a:rPr>
              <a:t>Develop a content strategy for previous work that highlights </a:t>
            </a:r>
            <a:r>
              <a:rPr lang="en" sz="1900">
                <a:latin typeface="Helvetica Neue"/>
                <a:ea typeface="Helvetica Neue"/>
                <a:cs typeface="Helvetica Neue"/>
                <a:sym typeface="Helvetica Neue"/>
              </a:rPr>
              <a:t>web development skills and thought processes</a:t>
            </a:r>
            <a:endParaRPr sz="1000"/>
          </a:p>
        </p:txBody>
      </p:sp>
      <p:sp>
        <p:nvSpPr>
          <p:cNvPr id="1596" name="Shape 1596"/>
          <p:cNvSpPr/>
          <p:nvPr/>
        </p:nvSpPr>
        <p:spPr>
          <a:xfrm>
            <a:off x="446466" y="1341250"/>
            <a:ext cx="8250900" cy="8841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900"/>
              <a:buFont typeface="Merriweather Sans"/>
              <a:buNone/>
            </a:pPr>
            <a:r>
              <a:rPr b="0" i="0" lang="en" sz="1900" u="none" cap="none" strike="noStrike">
                <a:solidFill>
                  <a:srgbClr val="000000"/>
                </a:solidFill>
                <a:latin typeface="Helvetica Neue"/>
                <a:ea typeface="Helvetica Neue"/>
                <a:cs typeface="Helvetica Neue"/>
                <a:sym typeface="Helvetica Neue"/>
              </a:rPr>
              <a:t>Success metrics and transferable skills are most relevant to your pivot, not a detailed description of every task</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gtEl>
                                        <p:attrNameLst>
                                          <p:attrName>style.visibility</p:attrName>
                                        </p:attrNameLst>
                                      </p:cBhvr>
                                      <p:to>
                                        <p:strVal val="visible"/>
                                      </p:to>
                                    </p:set>
                                    <p:animEffect filter="fade" transition="in">
                                      <p:cBhvr>
                                        <p:cTn dur="1000"/>
                                        <p:tgtEl>
                                          <p:spTgt spid="1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cxnSp>
        <p:nvCxnSpPr>
          <p:cNvPr id="1601" name="Shape 1601"/>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602" name="Shape 1602"/>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603" name="Shape 1603"/>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2300"/>
              <a:buFont typeface="Helvetica Neue"/>
              <a:buNone/>
            </a:pPr>
            <a:r>
              <a:rPr lang="en">
                <a:solidFill>
                  <a:schemeClr val="dk1"/>
                </a:solidFill>
              </a:rPr>
              <a:t>TRANSFERABLE SKILLS - GENERAL</a:t>
            </a:r>
            <a:endParaRPr sz="1000">
              <a:solidFill>
                <a:schemeClr val="dk1"/>
              </a:solidFill>
            </a:endParaRPr>
          </a:p>
          <a:p>
            <a:pPr indent="0" lvl="0" marL="0" marR="0" rtl="0" algn="l">
              <a:lnSpc>
                <a:spcPct val="102941"/>
              </a:lnSpc>
              <a:spcBef>
                <a:spcPts val="0"/>
              </a:spcBef>
              <a:spcAft>
                <a:spcPts val="0"/>
              </a:spcAft>
              <a:buClr>
                <a:srgbClr val="000000"/>
              </a:buClr>
              <a:buSzPts val="2300"/>
              <a:buFont typeface="Helvetica Neue"/>
              <a:buNone/>
            </a:pPr>
            <a:r>
              <a:t/>
            </a:r>
            <a:endParaRPr/>
          </a:p>
        </p:txBody>
      </p:sp>
      <p:pic>
        <p:nvPicPr>
          <p:cNvPr id="1604" name="Shape 1604"/>
          <p:cNvPicPr preferRelativeResize="0"/>
          <p:nvPr/>
        </p:nvPicPr>
        <p:blipFill>
          <a:blip r:embed="rId3">
            <a:alphaModFix/>
          </a:blip>
          <a:stretch>
            <a:fillRect/>
          </a:stretch>
        </p:blipFill>
        <p:spPr>
          <a:xfrm>
            <a:off x="446475" y="1064824"/>
            <a:ext cx="4342374" cy="1568500"/>
          </a:xfrm>
          <a:prstGeom prst="rect">
            <a:avLst/>
          </a:prstGeom>
          <a:noFill/>
          <a:ln>
            <a:noFill/>
          </a:ln>
        </p:spPr>
      </p:pic>
      <p:pic>
        <p:nvPicPr>
          <p:cNvPr id="1605" name="Shape 1605"/>
          <p:cNvPicPr preferRelativeResize="0"/>
          <p:nvPr/>
        </p:nvPicPr>
        <p:blipFill>
          <a:blip r:embed="rId4">
            <a:alphaModFix/>
          </a:blip>
          <a:stretch>
            <a:fillRect/>
          </a:stretch>
        </p:blipFill>
        <p:spPr>
          <a:xfrm>
            <a:off x="4803075" y="3292800"/>
            <a:ext cx="4252174" cy="1453075"/>
          </a:xfrm>
          <a:prstGeom prst="rect">
            <a:avLst/>
          </a:prstGeom>
          <a:noFill/>
          <a:ln>
            <a:noFill/>
          </a:ln>
        </p:spPr>
      </p:pic>
      <p:pic>
        <p:nvPicPr>
          <p:cNvPr id="1606" name="Shape 1606"/>
          <p:cNvPicPr preferRelativeResize="0"/>
          <p:nvPr/>
        </p:nvPicPr>
        <p:blipFill>
          <a:blip r:embed="rId5">
            <a:alphaModFix/>
          </a:blip>
          <a:stretch>
            <a:fillRect/>
          </a:stretch>
        </p:blipFill>
        <p:spPr>
          <a:xfrm>
            <a:off x="4689400" y="1143775"/>
            <a:ext cx="4410949" cy="2092900"/>
          </a:xfrm>
          <a:prstGeom prst="rect">
            <a:avLst/>
          </a:prstGeom>
          <a:noFill/>
          <a:ln>
            <a:noFill/>
          </a:ln>
        </p:spPr>
      </p:pic>
      <p:pic>
        <p:nvPicPr>
          <p:cNvPr id="1607" name="Shape 1607"/>
          <p:cNvPicPr preferRelativeResize="0"/>
          <p:nvPr/>
        </p:nvPicPr>
        <p:blipFill>
          <a:blip r:embed="rId6">
            <a:alphaModFix/>
          </a:blip>
          <a:stretch>
            <a:fillRect/>
          </a:stretch>
        </p:blipFill>
        <p:spPr>
          <a:xfrm>
            <a:off x="439375" y="2665424"/>
            <a:ext cx="4356587" cy="220537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Shape 1612"/>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613" name="Shape 1613"/>
          <p:cNvSpPr txBox="1"/>
          <p:nvPr>
            <p:ph idx="2" type="body"/>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EDUCATION</a:t>
            </a:r>
            <a:endParaRPr sz="1000"/>
          </a:p>
        </p:txBody>
      </p:sp>
      <p:pic>
        <p:nvPicPr>
          <p:cNvPr id="1614" name="Shape 1614"/>
          <p:cNvPicPr preferRelativeResize="0"/>
          <p:nvPr/>
        </p:nvPicPr>
        <p:blipFill rotWithShape="1">
          <a:blip r:embed="rId3">
            <a:alphaModFix/>
          </a:blip>
          <a:srcRect b="0" l="0" r="0" t="0"/>
          <a:stretch/>
        </p:blipFill>
        <p:spPr>
          <a:xfrm>
            <a:off x="1927699" y="2313454"/>
            <a:ext cx="5288603" cy="19611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Shape 979"/>
          <p:cNvSpPr txBox="1"/>
          <p:nvPr>
            <p:ph idx="1" type="body"/>
          </p:nvPr>
        </p:nvSpPr>
        <p:spPr>
          <a:xfrm>
            <a:off x="461394" y="1944290"/>
            <a:ext cx="8221200" cy="2934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 Best way to find a job</a:t>
            </a:r>
            <a:r>
              <a:rPr b="0" i="0" lang="en" sz="1800" u="none" cap="none" strike="noStrike">
                <a:solidFill>
                  <a:srgbClr val="000000"/>
                </a:solidFill>
                <a:latin typeface="Arial"/>
                <a:ea typeface="Arial"/>
                <a:cs typeface="Arial"/>
                <a:sym typeface="Arial"/>
              </a:rPr>
              <a:t> with </a:t>
            </a:r>
            <a:r>
              <a:rPr b="0" i="0" lang="en" sz="1800" u="none" cap="none" strike="noStrike">
                <a:solidFill>
                  <a:srgbClr val="000000"/>
                </a:solidFill>
                <a:latin typeface="Helvetica Neue"/>
                <a:ea typeface="Helvetica Neue"/>
                <a:cs typeface="Helvetica Neue"/>
                <a:sym typeface="Helvetica Neue"/>
              </a:rPr>
              <a:t>people you really like</a:t>
            </a:r>
            <a:endParaRPr sz="1400"/>
          </a:p>
          <a:p>
            <a:pPr indent="0" lvl="0" marL="0" marR="0" rtl="0" algn="l">
              <a:lnSpc>
                <a:spcPct val="133333"/>
              </a:lnSpc>
              <a:spcBef>
                <a:spcPts val="70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 Posted jobs draw too many applicants (250 apps average)</a:t>
            </a:r>
            <a:endParaRPr sz="1400"/>
          </a:p>
          <a:p>
            <a:pPr indent="0" lvl="0" marL="0" marR="0" rtl="0" algn="l">
              <a:lnSpc>
                <a:spcPct val="133333"/>
              </a:lnSpc>
              <a:spcBef>
                <a:spcPts val="70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 Many jobs are filled before they're posted (up to 80% never posted)</a:t>
            </a:r>
            <a:endParaRPr sz="1400"/>
          </a:p>
        </p:txBody>
      </p:sp>
      <p:sp>
        <p:nvSpPr>
          <p:cNvPr id="980" name="Shape 980"/>
          <p:cNvSpPr txBox="1"/>
          <p:nvPr>
            <p:ph type="title"/>
          </p:nvPr>
        </p:nvSpPr>
        <p:spPr>
          <a:xfrm>
            <a:off x="434268" y="1044190"/>
            <a:ext cx="8232000" cy="558900"/>
          </a:xfrm>
          <a:prstGeom prst="rect">
            <a:avLst/>
          </a:prstGeom>
          <a:noFill/>
          <a:ln>
            <a:noFill/>
          </a:ln>
        </p:spPr>
        <p:txBody>
          <a:bodyPr anchorCtr="0" anchor="t" bIns="0" lIns="0" spcFirstLastPara="1" rIns="0" wrap="square" tIns="0">
            <a:noAutofit/>
          </a:bodyPr>
          <a:lstStyle/>
          <a:p>
            <a:pPr indent="0" lvl="0" marL="0" marR="0" rtl="0" algn="l">
              <a:lnSpc>
                <a:spcPct val="89134"/>
              </a:lnSpc>
              <a:spcBef>
                <a:spcPts val="0"/>
              </a:spcBef>
              <a:spcAft>
                <a:spcPts val="0"/>
              </a:spcAft>
              <a:buClr>
                <a:srgbClr val="000000"/>
              </a:buClr>
              <a:buSzPts val="2300"/>
              <a:buFont typeface="Helvetica Neue"/>
              <a:buNone/>
            </a:pPr>
            <a:r>
              <a:t/>
            </a:r>
            <a:endParaRPr b="1" i="0" sz="2300" u="none" cap="none" strike="noStrike">
              <a:solidFill>
                <a:srgbClr val="000000"/>
              </a:solidFill>
              <a:latin typeface="Helvetica Neue"/>
              <a:ea typeface="Helvetica Neue"/>
              <a:cs typeface="Helvetica Neue"/>
              <a:sym typeface="Helvetica Neue"/>
            </a:endParaRPr>
          </a:p>
          <a:p>
            <a:pPr indent="0" lvl="0" marL="0" marR="0" rtl="0" algn="l">
              <a:lnSpc>
                <a:spcPct val="89134"/>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NETWORKING ADVANTAGES</a:t>
            </a:r>
            <a:endParaRPr sz="1400"/>
          </a:p>
        </p:txBody>
      </p:sp>
      <p:sp>
        <p:nvSpPr>
          <p:cNvPr id="981" name="Shape 981"/>
          <p:cNvSpPr/>
          <p:nvPr/>
        </p:nvSpPr>
        <p:spPr>
          <a:xfrm>
            <a:off x="446484" y="519601"/>
            <a:ext cx="7143900" cy="303900"/>
          </a:xfrm>
          <a:prstGeom prst="rect">
            <a:avLst/>
          </a:prstGeom>
          <a:noFill/>
          <a:ln>
            <a:noFill/>
          </a:ln>
        </p:spPr>
        <p:txBody>
          <a:bodyPr anchorCtr="0" anchor="t" bIns="0" lIns="0" spcFirstLastPara="1" rIns="0" wrap="square" tIns="0">
            <a:noAutofit/>
          </a:bodyPr>
          <a:lstStyle/>
          <a:p>
            <a:pPr indent="0" lvl="1" marL="0" marR="0" rtl="0" algn="l">
              <a:lnSpc>
                <a:spcPct val="104545"/>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WHY BUILD A NETWORK?</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xEl>
                                              <p:pRg end="0" st="0"/>
                                            </p:txEl>
                                          </p:spTgt>
                                        </p:tgtEl>
                                        <p:attrNameLst>
                                          <p:attrName>style.visibility</p:attrName>
                                        </p:attrNameLst>
                                      </p:cBhvr>
                                      <p:to>
                                        <p:strVal val="visible"/>
                                      </p:to>
                                    </p:set>
                                    <p:animEffect filter="fade" transition="in">
                                      <p:cBhvr>
                                        <p:cTn dur="1000"/>
                                        <p:tgtEl>
                                          <p:spTgt spid="9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xEl>
                                              <p:pRg end="1" st="1"/>
                                            </p:txEl>
                                          </p:spTgt>
                                        </p:tgtEl>
                                        <p:attrNameLst>
                                          <p:attrName>style.visibility</p:attrName>
                                        </p:attrNameLst>
                                      </p:cBhvr>
                                      <p:to>
                                        <p:strVal val="visible"/>
                                      </p:to>
                                    </p:set>
                                    <p:animEffect filter="fade" transition="in">
                                      <p:cBhvr>
                                        <p:cTn dur="1000"/>
                                        <p:tgtEl>
                                          <p:spTgt spid="9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xEl>
                                              <p:pRg end="2" st="2"/>
                                            </p:txEl>
                                          </p:spTgt>
                                        </p:tgtEl>
                                        <p:attrNameLst>
                                          <p:attrName>style.visibility</p:attrName>
                                        </p:attrNameLst>
                                      </p:cBhvr>
                                      <p:to>
                                        <p:strVal val="visible"/>
                                      </p:to>
                                    </p:set>
                                    <p:animEffect filter="fade" transition="in">
                                      <p:cBhvr>
                                        <p:cTn dur="1000"/>
                                        <p:tgtEl>
                                          <p:spTgt spid="97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8" name="Shape 1618"/>
        <p:cNvGrpSpPr/>
        <p:nvPr/>
      </p:nvGrpSpPr>
      <p:grpSpPr>
        <a:xfrm>
          <a:off x="0" y="0"/>
          <a:ext cx="0" cy="0"/>
          <a:chOff x="0" y="0"/>
          <a:chExt cx="0" cy="0"/>
        </a:xfrm>
      </p:grpSpPr>
      <p:cxnSp>
        <p:nvCxnSpPr>
          <p:cNvPr id="1619" name="Shape 1619"/>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620" name="Shape 1620"/>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621" name="Shape 1621"/>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EDUCATION</a:t>
            </a:r>
            <a:endParaRPr sz="1000"/>
          </a:p>
        </p:txBody>
      </p:sp>
      <p:sp>
        <p:nvSpPr>
          <p:cNvPr id="1622" name="Shape 1622"/>
          <p:cNvSpPr/>
          <p:nvPr/>
        </p:nvSpPr>
        <p:spPr>
          <a:xfrm>
            <a:off x="446481" y="1591919"/>
            <a:ext cx="2811300" cy="111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List GA in education with brief blurb about the program</a:t>
            </a:r>
            <a:endParaRPr sz="1000"/>
          </a:p>
        </p:txBody>
      </p:sp>
      <p:pic>
        <p:nvPicPr>
          <p:cNvPr id="1623" name="Shape 1623"/>
          <p:cNvPicPr preferRelativeResize="0"/>
          <p:nvPr/>
        </p:nvPicPr>
        <p:blipFill rotWithShape="1">
          <a:blip r:embed="rId3">
            <a:alphaModFix/>
          </a:blip>
          <a:srcRect b="0" l="0" r="0" t="0"/>
          <a:stretch/>
        </p:blipFill>
        <p:spPr>
          <a:xfrm>
            <a:off x="3304743" y="1286649"/>
            <a:ext cx="5392639" cy="376922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Shape 1628"/>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EDUCATION </a:t>
            </a:r>
            <a:endParaRPr sz="1000"/>
          </a:p>
        </p:txBody>
      </p:sp>
      <p:pic>
        <p:nvPicPr>
          <p:cNvPr id="1629" name="Shape 1629"/>
          <p:cNvPicPr preferRelativeResize="0"/>
          <p:nvPr/>
        </p:nvPicPr>
        <p:blipFill>
          <a:blip r:embed="rId3">
            <a:alphaModFix/>
          </a:blip>
          <a:stretch>
            <a:fillRect/>
          </a:stretch>
        </p:blipFill>
        <p:spPr>
          <a:xfrm>
            <a:off x="446475" y="1225550"/>
            <a:ext cx="8570876" cy="2997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3" name="Shape 1633"/>
        <p:cNvGrpSpPr/>
        <p:nvPr/>
      </p:nvGrpSpPr>
      <p:grpSpPr>
        <a:xfrm>
          <a:off x="0" y="0"/>
          <a:ext cx="0" cy="0"/>
          <a:chOff x="0" y="0"/>
          <a:chExt cx="0" cy="0"/>
        </a:xfrm>
      </p:grpSpPr>
      <p:cxnSp>
        <p:nvCxnSpPr>
          <p:cNvPr id="1634" name="Shape 1634"/>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635" name="Shape 1635"/>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636" name="Shape 1636"/>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EDUCATION</a:t>
            </a:r>
            <a:endParaRPr sz="1000"/>
          </a:p>
        </p:txBody>
      </p:sp>
      <p:sp>
        <p:nvSpPr>
          <p:cNvPr id="1637" name="Shape 1637"/>
          <p:cNvSpPr/>
          <p:nvPr/>
        </p:nvSpPr>
        <p:spPr>
          <a:xfrm>
            <a:off x="446484" y="1401402"/>
            <a:ext cx="2952600" cy="996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Helvetica Neue"/>
              <a:buNone/>
            </a:pPr>
            <a:r>
              <a:rPr b="0" i="0" lang="en" sz="1800" u="none" cap="none" strike="noStrike">
                <a:solidFill>
                  <a:srgbClr val="000000"/>
                </a:solidFill>
                <a:latin typeface="Helvetica Neue"/>
                <a:ea typeface="Helvetica Neue"/>
                <a:cs typeface="Helvetica Neue"/>
                <a:sym typeface="Helvetica Neue"/>
              </a:rPr>
              <a:t>Note: If your school is prestigious and you want it at the top, don’t add a date for GA. </a:t>
            </a:r>
            <a:endParaRPr sz="1000"/>
          </a:p>
        </p:txBody>
      </p:sp>
      <p:pic>
        <p:nvPicPr>
          <p:cNvPr id="1638" name="Shape 1638"/>
          <p:cNvPicPr preferRelativeResize="0"/>
          <p:nvPr/>
        </p:nvPicPr>
        <p:blipFill rotWithShape="1">
          <a:blip r:embed="rId3">
            <a:alphaModFix/>
          </a:blip>
          <a:srcRect b="0" l="1845" r="0" t="0"/>
          <a:stretch/>
        </p:blipFill>
        <p:spPr>
          <a:xfrm>
            <a:off x="3551225" y="1052841"/>
            <a:ext cx="4843130" cy="408375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Shape 1643"/>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644" name="Shape 1644"/>
          <p:cNvSpPr txBox="1"/>
          <p:nvPr>
            <p:ph idx="2" type="body"/>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lang="en"/>
              <a:t>CONNECTING ON</a:t>
            </a:r>
            <a:endParaRPr sz="1000"/>
          </a:p>
        </p:txBody>
      </p:sp>
      <p:pic>
        <p:nvPicPr>
          <p:cNvPr id="1645" name="Shape 1645"/>
          <p:cNvPicPr preferRelativeResize="0"/>
          <p:nvPr/>
        </p:nvPicPr>
        <p:blipFill rotWithShape="1">
          <a:blip r:embed="rId3">
            <a:alphaModFix/>
          </a:blip>
          <a:srcRect b="0" l="0" r="0" t="0"/>
          <a:stretch/>
        </p:blipFill>
        <p:spPr>
          <a:xfrm>
            <a:off x="2298375" y="2313373"/>
            <a:ext cx="3666824" cy="13597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Shape 1650"/>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CONNECTING ON LINKEDIN</a:t>
            </a:r>
            <a:endParaRPr sz="1000">
              <a:latin typeface="Oswald"/>
              <a:ea typeface="Oswald"/>
              <a:cs typeface="Oswald"/>
              <a:sym typeface="Oswald"/>
            </a:endParaRPr>
          </a:p>
        </p:txBody>
      </p:sp>
      <p:sp>
        <p:nvSpPr>
          <p:cNvPr id="1651" name="Shape 1651"/>
          <p:cNvSpPr txBox="1"/>
          <p:nvPr>
            <p:ph idx="1" type="body"/>
          </p:nvPr>
        </p:nvSpPr>
        <p:spPr>
          <a:xfrm>
            <a:off x="446550" y="868930"/>
            <a:ext cx="8250900" cy="2683500"/>
          </a:xfrm>
          <a:prstGeom prst="rect">
            <a:avLst/>
          </a:prstGeom>
          <a:noFill/>
          <a:ln>
            <a:noFill/>
          </a:ln>
        </p:spPr>
        <p:txBody>
          <a:bodyPr anchorCtr="0" anchor="t" bIns="0" lIns="0" spcFirstLastPara="1" rIns="0" wrap="square" tIns="0">
            <a:noAutofit/>
          </a:bodyPr>
          <a:lstStyle/>
          <a:p>
            <a:pPr indent="-177800" lvl="0" marL="152400" rtl="0">
              <a:spcBef>
                <a:spcPts val="700"/>
              </a:spcBef>
              <a:spcAft>
                <a:spcPts val="0"/>
              </a:spcAft>
              <a:buSzPts val="1800"/>
              <a:buFont typeface="Georgia"/>
              <a:buChar char="‣"/>
            </a:pPr>
            <a:r>
              <a:rPr lang="en" sz="1800">
                <a:solidFill>
                  <a:schemeClr val="dk1"/>
                </a:solidFill>
                <a:latin typeface="Georgia"/>
                <a:ea typeface="Georgia"/>
                <a:cs typeface="Georgia"/>
                <a:sym typeface="Georgia"/>
              </a:rPr>
              <a:t>Try to connect within 24 hours of meeting someone.</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177800" lvl="0" marL="152400" rtl="0">
              <a:lnSpc>
                <a:spcPct val="1225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Always send a personalized note with your connection request. </a:t>
            </a:r>
            <a:endParaRPr sz="1800">
              <a:solidFill>
                <a:schemeClr val="dk1"/>
              </a:solidFill>
              <a:latin typeface="Georgia"/>
              <a:ea typeface="Georgia"/>
              <a:cs typeface="Georgia"/>
              <a:sym typeface="Georgia"/>
            </a:endParaRPr>
          </a:p>
          <a:p>
            <a:pPr indent="-165100" lvl="1" marL="457200" rtl="0">
              <a:lnSpc>
                <a:spcPct val="1225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Try to avoid adding connections through your mobile application because you cannot send a personalized note.</a:t>
            </a:r>
            <a:endParaRPr sz="1800">
              <a:solidFill>
                <a:schemeClr val="dk1"/>
              </a:solidFill>
              <a:latin typeface="Georgia"/>
              <a:ea typeface="Georgia"/>
              <a:cs typeface="Georgia"/>
              <a:sym typeface="Georgia"/>
            </a:endParaRPr>
          </a:p>
          <a:p>
            <a:pPr indent="-165100" lvl="1" marL="457200" rtl="0">
              <a:lnSpc>
                <a:spcPct val="1225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Remind the person where/how you met.</a:t>
            </a:r>
            <a:endParaRPr sz="1800">
              <a:solidFill>
                <a:schemeClr val="dk1"/>
              </a:solidFill>
              <a:latin typeface="Georgia"/>
              <a:ea typeface="Georgia"/>
              <a:cs typeface="Georgia"/>
              <a:sym typeface="Georgia"/>
            </a:endParaRPr>
          </a:p>
          <a:p>
            <a:pPr indent="-165100" lvl="1" marL="457200" rtl="0">
              <a:lnSpc>
                <a:spcPct val="1225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Or if you’re reaching out cold, explain why .</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177800" lvl="0" marL="152400" rtl="0">
              <a:lnSpc>
                <a:spcPct val="1225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Be careful about adding your entire contact list to LinkedIn. </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177800" lvl="0" marL="152400" rtl="0">
              <a:lnSpc>
                <a:spcPct val="1225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Don’t feel as though you need to accept requests if you don’t know the person. </a:t>
            </a:r>
            <a:endParaRPr sz="1800">
              <a:latin typeface="Georgia"/>
              <a:ea typeface="Georgia"/>
              <a:cs typeface="Georgia"/>
              <a:sym typeface="Georgia"/>
            </a:endParaRPr>
          </a:p>
          <a:p>
            <a:pPr indent="0" lvl="0" marL="0" rtl="0">
              <a:spcBef>
                <a:spcPts val="700"/>
              </a:spcBef>
              <a:spcAft>
                <a:spcPts val="0"/>
              </a:spcAft>
              <a:buNone/>
            </a:pPr>
            <a:r>
              <a:t/>
            </a:r>
            <a:endParaRPr sz="18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xEl>
                                              <p:pRg end="0" st="0"/>
                                            </p:txEl>
                                          </p:spTgt>
                                        </p:tgtEl>
                                        <p:attrNameLst>
                                          <p:attrName>style.visibility</p:attrName>
                                        </p:attrNameLst>
                                      </p:cBhvr>
                                      <p:to>
                                        <p:strVal val="visible"/>
                                      </p:to>
                                    </p:set>
                                    <p:animEffect filter="fade" transition="in">
                                      <p:cBhvr>
                                        <p:cTn dur="1000"/>
                                        <p:tgtEl>
                                          <p:spTgt spid="16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xEl>
                                              <p:pRg end="1" st="1"/>
                                            </p:txEl>
                                          </p:spTgt>
                                        </p:tgtEl>
                                        <p:attrNameLst>
                                          <p:attrName>style.visibility</p:attrName>
                                        </p:attrNameLst>
                                      </p:cBhvr>
                                      <p:to>
                                        <p:strVal val="visible"/>
                                      </p:to>
                                    </p:set>
                                    <p:animEffect filter="fade" transition="in">
                                      <p:cBhvr>
                                        <p:cTn dur="1000"/>
                                        <p:tgtEl>
                                          <p:spTgt spid="16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xEl>
                                              <p:pRg end="2" st="2"/>
                                            </p:txEl>
                                          </p:spTgt>
                                        </p:tgtEl>
                                        <p:attrNameLst>
                                          <p:attrName>style.visibility</p:attrName>
                                        </p:attrNameLst>
                                      </p:cBhvr>
                                      <p:to>
                                        <p:strVal val="visible"/>
                                      </p:to>
                                    </p:set>
                                    <p:animEffect filter="fade" transition="in">
                                      <p:cBhvr>
                                        <p:cTn dur="1000"/>
                                        <p:tgtEl>
                                          <p:spTgt spid="16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xEl>
                                              <p:pRg end="3" st="3"/>
                                            </p:txEl>
                                          </p:spTgt>
                                        </p:tgtEl>
                                        <p:attrNameLst>
                                          <p:attrName>style.visibility</p:attrName>
                                        </p:attrNameLst>
                                      </p:cBhvr>
                                      <p:to>
                                        <p:strVal val="visible"/>
                                      </p:to>
                                    </p:set>
                                    <p:animEffect filter="fade" transition="in">
                                      <p:cBhvr>
                                        <p:cTn dur="1000"/>
                                        <p:tgtEl>
                                          <p:spTgt spid="16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xEl>
                                              <p:pRg end="4" st="4"/>
                                            </p:txEl>
                                          </p:spTgt>
                                        </p:tgtEl>
                                        <p:attrNameLst>
                                          <p:attrName>style.visibility</p:attrName>
                                        </p:attrNameLst>
                                      </p:cBhvr>
                                      <p:to>
                                        <p:strVal val="visible"/>
                                      </p:to>
                                    </p:set>
                                    <p:animEffect filter="fade" transition="in">
                                      <p:cBhvr>
                                        <p:cTn dur="1000"/>
                                        <p:tgtEl>
                                          <p:spTgt spid="16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xEl>
                                              <p:pRg end="5" st="5"/>
                                            </p:txEl>
                                          </p:spTgt>
                                        </p:tgtEl>
                                        <p:attrNameLst>
                                          <p:attrName>style.visibility</p:attrName>
                                        </p:attrNameLst>
                                      </p:cBhvr>
                                      <p:to>
                                        <p:strVal val="visible"/>
                                      </p:to>
                                    </p:set>
                                    <p:animEffect filter="fade" transition="in">
                                      <p:cBhvr>
                                        <p:cTn dur="1000"/>
                                        <p:tgtEl>
                                          <p:spTgt spid="16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xEl>
                                              <p:pRg end="6" st="6"/>
                                            </p:txEl>
                                          </p:spTgt>
                                        </p:tgtEl>
                                        <p:attrNameLst>
                                          <p:attrName>style.visibility</p:attrName>
                                        </p:attrNameLst>
                                      </p:cBhvr>
                                      <p:to>
                                        <p:strVal val="visible"/>
                                      </p:to>
                                    </p:set>
                                    <p:animEffect filter="fade" transition="in">
                                      <p:cBhvr>
                                        <p:cTn dur="1000"/>
                                        <p:tgtEl>
                                          <p:spTgt spid="16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xEl>
                                              <p:pRg end="7" st="7"/>
                                            </p:txEl>
                                          </p:spTgt>
                                        </p:tgtEl>
                                        <p:attrNameLst>
                                          <p:attrName>style.visibility</p:attrName>
                                        </p:attrNameLst>
                                      </p:cBhvr>
                                      <p:to>
                                        <p:strVal val="visible"/>
                                      </p:to>
                                    </p:set>
                                    <p:animEffect filter="fade" transition="in">
                                      <p:cBhvr>
                                        <p:cTn dur="1000"/>
                                        <p:tgtEl>
                                          <p:spTgt spid="165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Shape 1656"/>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chemeClr val="dk1"/>
                </a:solidFill>
                <a:latin typeface="Oswald"/>
                <a:ea typeface="Oswald"/>
                <a:cs typeface="Oswald"/>
                <a:sym typeface="Oswald"/>
              </a:rPr>
              <a:t>CONNECTING ON LINKEDIN</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sp>
        <p:nvSpPr>
          <p:cNvPr id="1657" name="Shape 1657"/>
          <p:cNvSpPr txBox="1"/>
          <p:nvPr>
            <p:ph idx="1" type="body"/>
          </p:nvPr>
        </p:nvSpPr>
        <p:spPr>
          <a:xfrm>
            <a:off x="446550" y="930793"/>
            <a:ext cx="8250900" cy="2683500"/>
          </a:xfrm>
          <a:prstGeom prst="rect">
            <a:avLst/>
          </a:prstGeom>
          <a:noFill/>
          <a:ln>
            <a:noFill/>
          </a:ln>
        </p:spPr>
        <p:txBody>
          <a:bodyPr anchorCtr="0" anchor="t" bIns="0" lIns="0" spcFirstLastPara="1" rIns="0" wrap="square" tIns="0">
            <a:noAutofit/>
          </a:bodyPr>
          <a:lstStyle/>
          <a:p>
            <a:pPr indent="-177800" lvl="0" marL="152400" marR="0" rtl="0" algn="l">
              <a:lnSpc>
                <a:spcPct val="100000"/>
              </a:lnSpc>
              <a:spcBef>
                <a:spcPts val="700"/>
              </a:spcBef>
              <a:spcAft>
                <a:spcPts val="0"/>
              </a:spcAft>
              <a:buClr>
                <a:srgbClr val="000000"/>
              </a:buClr>
              <a:buSzPts val="1800"/>
              <a:buFont typeface="Georgia"/>
              <a:buChar char="‣"/>
            </a:pPr>
            <a:r>
              <a:rPr lang="en" sz="1800">
                <a:solidFill>
                  <a:schemeClr val="dk1"/>
                </a:solidFill>
                <a:latin typeface="Georgia"/>
                <a:ea typeface="Georgia"/>
                <a:cs typeface="Georgia"/>
                <a:sym typeface="Georgia"/>
              </a:rPr>
              <a:t>Who do you know that knows someone that knows someone that knows someone that knows someone? </a:t>
            </a:r>
            <a:endParaRPr sz="1800">
              <a:solidFill>
                <a:schemeClr val="dk1"/>
              </a:solidFill>
              <a:latin typeface="Georgia"/>
              <a:ea typeface="Georgia"/>
              <a:cs typeface="Georgia"/>
              <a:sym typeface="Georgia"/>
            </a:endParaRPr>
          </a:p>
          <a:p>
            <a:pPr indent="-165100" lvl="1" marL="457200" marR="0" rtl="0" algn="l">
              <a:lnSpc>
                <a:spcPct val="100000"/>
              </a:lnSpc>
              <a:spcBef>
                <a:spcPts val="700"/>
              </a:spcBef>
              <a:spcAft>
                <a:spcPts val="0"/>
              </a:spcAft>
              <a:buClr>
                <a:srgbClr val="000000"/>
              </a:buClr>
              <a:buSzPts val="1800"/>
              <a:buFont typeface="Georgia"/>
              <a:buChar char="‣"/>
            </a:pPr>
            <a:r>
              <a:rPr lang="en" sz="1800">
                <a:solidFill>
                  <a:schemeClr val="dk1"/>
                </a:solidFill>
                <a:latin typeface="Georgia"/>
                <a:ea typeface="Georgia"/>
                <a:cs typeface="Georgia"/>
                <a:sym typeface="Georgia"/>
              </a:rPr>
              <a:t>Think about how by connecting with one person can connect you to a whole new network of folks. </a:t>
            </a:r>
            <a:endParaRPr sz="1800">
              <a:solidFill>
                <a:schemeClr val="dk1"/>
              </a:solidFill>
              <a:latin typeface="Georgia"/>
              <a:ea typeface="Georgia"/>
              <a:cs typeface="Georgia"/>
              <a:sym typeface="Georgia"/>
            </a:endParaRPr>
          </a:p>
          <a:p>
            <a:pPr indent="0" lvl="0" marL="0" rtl="0">
              <a:spcBef>
                <a:spcPts val="700"/>
              </a:spcBef>
              <a:spcAft>
                <a:spcPts val="0"/>
              </a:spcAft>
              <a:buNone/>
            </a:pPr>
            <a:r>
              <a:t/>
            </a:r>
            <a:endParaRPr sz="1800">
              <a:latin typeface="Georgia"/>
              <a:ea typeface="Georgia"/>
              <a:cs typeface="Georgia"/>
              <a:sym typeface="Georgia"/>
            </a:endParaRPr>
          </a:p>
          <a:p>
            <a:pPr indent="0" lvl="0" marL="0" rtl="0">
              <a:spcBef>
                <a:spcPts val="700"/>
              </a:spcBef>
              <a:spcAft>
                <a:spcPts val="0"/>
              </a:spcAft>
              <a:buNone/>
            </a:pPr>
            <a:r>
              <a:t/>
            </a:r>
            <a:endParaRPr sz="1800">
              <a:latin typeface="Georgia"/>
              <a:ea typeface="Georgia"/>
              <a:cs typeface="Georgia"/>
              <a:sym typeface="Georgia"/>
            </a:endParaRPr>
          </a:p>
        </p:txBody>
      </p:sp>
      <p:pic>
        <p:nvPicPr>
          <p:cNvPr id="1658" name="Shape 1658"/>
          <p:cNvPicPr preferRelativeResize="0"/>
          <p:nvPr/>
        </p:nvPicPr>
        <p:blipFill>
          <a:blip r:embed="rId3">
            <a:alphaModFix/>
          </a:blip>
          <a:stretch>
            <a:fillRect/>
          </a:stretch>
        </p:blipFill>
        <p:spPr>
          <a:xfrm>
            <a:off x="3330726" y="2067322"/>
            <a:ext cx="3488302" cy="259529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cxnSp>
        <p:nvCxnSpPr>
          <p:cNvPr id="1663" name="Shape 1663"/>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664" name="Shape 1664"/>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665" name="Shape 1665"/>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lang="en"/>
              <a:t>CONNECTING ON LINKEDIN</a:t>
            </a:r>
            <a:endParaRPr sz="1000"/>
          </a:p>
        </p:txBody>
      </p:sp>
      <p:sp>
        <p:nvSpPr>
          <p:cNvPr id="1666" name="Shape 1666"/>
          <p:cNvSpPr/>
          <p:nvPr/>
        </p:nvSpPr>
        <p:spPr>
          <a:xfrm>
            <a:off x="464325" y="1124500"/>
            <a:ext cx="8215200" cy="3834300"/>
          </a:xfrm>
          <a:prstGeom prst="rect">
            <a:avLst/>
          </a:prstGeom>
          <a:noFill/>
          <a:ln>
            <a:noFill/>
          </a:ln>
        </p:spPr>
        <p:txBody>
          <a:bodyPr anchorCtr="0" anchor="t" bIns="0" lIns="0" spcFirstLastPara="1" rIns="0" wrap="square" tIns="0">
            <a:noAutofit/>
          </a:bodyPr>
          <a:lstStyle/>
          <a:p>
            <a:pPr indent="0" lvl="0" marL="0" rtl="0">
              <a:spcBef>
                <a:spcPts val="200"/>
              </a:spcBef>
              <a:spcAft>
                <a:spcPts val="0"/>
              </a:spcAft>
              <a:buNone/>
            </a:pPr>
            <a:r>
              <a:rPr lang="en">
                <a:solidFill>
                  <a:schemeClr val="dk1"/>
                </a:solidFill>
              </a:rPr>
              <a:t>To mediate the issue of being unable to communicate with someone out of your network, you can request to connect with them and have your request include a note explaining why you are connecting and a call to action. An example:</a:t>
            </a:r>
            <a:endParaRPr>
              <a:solidFill>
                <a:schemeClr val="dk1"/>
              </a:solidFill>
            </a:endParaRPr>
          </a:p>
          <a:p>
            <a:pPr indent="0" lvl="0" marL="0" rtl="0">
              <a:spcBef>
                <a:spcPts val="200"/>
              </a:spcBef>
              <a:spcAft>
                <a:spcPts val="0"/>
              </a:spcAft>
              <a:buNone/>
            </a:pPr>
            <a:r>
              <a:t/>
            </a:r>
            <a:endParaRPr sz="1000">
              <a:solidFill>
                <a:schemeClr val="dk1"/>
              </a:solidFill>
            </a:endParaRPr>
          </a:p>
          <a:p>
            <a:pPr indent="0" lvl="0" marL="0" rtl="0">
              <a:spcBef>
                <a:spcPts val="200"/>
              </a:spcBef>
              <a:spcAft>
                <a:spcPts val="0"/>
              </a:spcAft>
              <a:buNone/>
            </a:pPr>
            <a:r>
              <a:rPr lang="en">
                <a:solidFill>
                  <a:schemeClr val="dk1"/>
                </a:solidFill>
              </a:rPr>
              <a:t>Hi Jane,</a:t>
            </a:r>
            <a:endParaRPr>
              <a:solidFill>
                <a:schemeClr val="dk1"/>
              </a:solidFill>
            </a:endParaRPr>
          </a:p>
          <a:p>
            <a:pPr indent="0" lvl="0" marL="0" rtl="0">
              <a:spcBef>
                <a:spcPts val="200"/>
              </a:spcBef>
              <a:spcAft>
                <a:spcPts val="0"/>
              </a:spcAft>
              <a:buNone/>
            </a:pPr>
            <a:r>
              <a:t/>
            </a:r>
            <a:endParaRPr>
              <a:solidFill>
                <a:schemeClr val="dk1"/>
              </a:solidFill>
            </a:endParaRPr>
          </a:p>
          <a:p>
            <a:pPr indent="0" lvl="0" marL="0" rtl="0">
              <a:spcBef>
                <a:spcPts val="200"/>
              </a:spcBef>
              <a:spcAft>
                <a:spcPts val="0"/>
              </a:spcAft>
              <a:buNone/>
            </a:pPr>
            <a:r>
              <a:rPr lang="en">
                <a:solidFill>
                  <a:schemeClr val="dk1"/>
                </a:solidFill>
              </a:rPr>
              <a:t>I noticed you work with x organization and I have always been fascinated with the growth of the company and the role it plays in the technical community. I know x company has done some amazing things and as a UX developer student, I would love to hear about your path within the design industry. Would you be open to a cup of coffee or a brief phone call to share your experience? Also, I noticed X in your interests and would love to know more about your work in that area, too!</a:t>
            </a:r>
            <a:endParaRPr>
              <a:solidFill>
                <a:schemeClr val="dk1"/>
              </a:solidFill>
            </a:endParaRPr>
          </a:p>
          <a:p>
            <a:pPr indent="0" lvl="0" marL="0" rtl="0">
              <a:spcBef>
                <a:spcPts val="200"/>
              </a:spcBef>
              <a:spcAft>
                <a:spcPts val="0"/>
              </a:spcAft>
              <a:buNone/>
            </a:pPr>
            <a:r>
              <a:t/>
            </a:r>
            <a:endParaRPr>
              <a:solidFill>
                <a:schemeClr val="dk1"/>
              </a:solidFill>
            </a:endParaRPr>
          </a:p>
          <a:p>
            <a:pPr indent="0" lvl="0" marL="0" rtl="0">
              <a:spcBef>
                <a:spcPts val="200"/>
              </a:spcBef>
              <a:spcAft>
                <a:spcPts val="0"/>
              </a:spcAft>
              <a:buNone/>
            </a:pPr>
            <a:r>
              <a:rPr lang="en">
                <a:solidFill>
                  <a:schemeClr val="dk1"/>
                </a:solidFill>
              </a:rPr>
              <a:t>Thanks!</a:t>
            </a:r>
            <a:endParaRPr>
              <a:solidFill>
                <a:schemeClr val="dk1"/>
              </a:solidFill>
            </a:endParaRPr>
          </a:p>
          <a:p>
            <a:pPr indent="0" lvl="0" marL="0" rtl="0">
              <a:spcBef>
                <a:spcPts val="200"/>
              </a:spcBef>
              <a:spcAft>
                <a:spcPts val="0"/>
              </a:spcAft>
              <a:buNone/>
            </a:pPr>
            <a:r>
              <a:t/>
            </a:r>
            <a:endParaRPr b="1" sz="1000">
              <a:solidFill>
                <a:schemeClr val="dk1"/>
              </a:solidFill>
            </a:endParaRPr>
          </a:p>
          <a:p>
            <a:pPr indent="0" lvl="0" marL="0" rtl="0">
              <a:spcBef>
                <a:spcPts val="200"/>
              </a:spcBef>
              <a:spcAft>
                <a:spcPts val="0"/>
              </a:spcAft>
              <a:buNone/>
            </a:pPr>
            <a:r>
              <a:rPr b="1" lang="en">
                <a:solidFill>
                  <a:schemeClr val="dk1"/>
                </a:solidFill>
              </a:rPr>
              <a:t>Note: By including the last line personalized to the individual’s interests versus their role or employer, you are attempting to build a relationship on a personal level, which will both entice the contact to connect with you and it mediates the feeling of “transactional” exchange a great deal!</a:t>
            </a:r>
            <a:endParaRPr b="1">
              <a:solidFill>
                <a:schemeClr val="dk1"/>
              </a:solidFill>
            </a:endParaRPr>
          </a:p>
          <a:p>
            <a:pPr indent="0" lvl="0" marL="0" marR="0" rtl="0" algn="l">
              <a:lnSpc>
                <a:spcPct val="100000"/>
              </a:lnSpc>
              <a:spcBef>
                <a:spcPts val="200"/>
              </a:spcBef>
              <a:spcAft>
                <a:spcPts val="0"/>
              </a:spcAft>
              <a:buNone/>
            </a:pPr>
            <a:r>
              <a:t/>
            </a:r>
            <a:endParaRPr sz="16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cxnSp>
        <p:nvCxnSpPr>
          <p:cNvPr id="1671" name="Shape 1671"/>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1672" name="Shape 1672"/>
          <p:cNvSpPr txBox="1"/>
          <p:nvPr>
            <p:ph idx="1" type="body"/>
          </p:nvPr>
        </p:nvSpPr>
        <p:spPr>
          <a:xfrm>
            <a:off x="464344" y="1237655"/>
            <a:ext cx="3530100" cy="2853000"/>
          </a:xfrm>
          <a:prstGeom prst="rect">
            <a:avLst/>
          </a:prstGeom>
          <a:noFill/>
          <a:ln>
            <a:noFill/>
          </a:ln>
        </p:spPr>
        <p:txBody>
          <a:bodyPr anchorCtr="0" anchor="t" bIns="0" lIns="0" spcFirstLastPara="1" rIns="0" wrap="square" tIns="0">
            <a:noAutofit/>
          </a:bodyPr>
          <a:lstStyle/>
          <a:p>
            <a:pPr indent="-127000" lvl="0" marL="127000" marR="0" rtl="0" algn="l">
              <a:lnSpc>
                <a:spcPct val="100000"/>
              </a:lnSpc>
              <a:spcBef>
                <a:spcPts val="0"/>
              </a:spcBef>
              <a:spcAft>
                <a:spcPts val="0"/>
              </a:spcAft>
              <a:buClr>
                <a:srgbClr val="000000"/>
              </a:buClr>
              <a:buSzPts val="1400"/>
              <a:buFont typeface="Merriweather Sans"/>
              <a:buChar char="‣"/>
            </a:pPr>
            <a:r>
              <a:rPr b="1" lang="en" sz="1600"/>
              <a:t> </a:t>
            </a:r>
            <a:r>
              <a:rPr b="1" i="0" lang="en" sz="1600" u="none" cap="none" strike="noStrike">
                <a:solidFill>
                  <a:srgbClr val="000000"/>
                </a:solidFill>
              </a:rPr>
              <a:t>How many connections do you currently have?</a:t>
            </a:r>
            <a:endParaRPr b="1" sz="1000"/>
          </a:p>
          <a:p>
            <a:pPr indent="457200" lvl="0" marL="0" marR="0" rtl="0" algn="l">
              <a:lnSpc>
                <a:spcPct val="100000"/>
              </a:lnSpc>
              <a:spcBef>
                <a:spcPts val="0"/>
              </a:spcBef>
              <a:spcAft>
                <a:spcPts val="0"/>
              </a:spcAft>
              <a:buNone/>
            </a:pPr>
            <a:r>
              <a:rPr b="0" i="0" lang="en" sz="1400" u="none" cap="none" strike="noStrike">
                <a:solidFill>
                  <a:srgbClr val="000000"/>
                </a:solidFill>
                <a:latin typeface="Helvetica Neue"/>
                <a:ea typeface="Helvetica Neue"/>
                <a:cs typeface="Helvetica Neue"/>
                <a:sym typeface="Helvetica Neue"/>
              </a:rPr>
              <a:t>0? Make a goal of getting to 100</a:t>
            </a:r>
            <a:endParaRPr sz="1400"/>
          </a:p>
          <a:p>
            <a:pPr indent="-127000" lvl="0" marL="127000" marR="0" rtl="0" algn="l">
              <a:lnSpc>
                <a:spcPct val="100000"/>
              </a:lnSpc>
              <a:spcBef>
                <a:spcPts val="0"/>
              </a:spcBef>
              <a:spcAft>
                <a:spcPts val="0"/>
              </a:spcAft>
              <a:buClr>
                <a:srgbClr val="000000"/>
              </a:buClr>
              <a:buSzPts val="1400"/>
              <a:buFont typeface="Merriweather Sans"/>
              <a:buChar char="‣"/>
            </a:pPr>
            <a:r>
              <a:rPr b="1" lang="en" sz="1600"/>
              <a:t>Quality over quantity! </a:t>
            </a:r>
            <a:endParaRPr b="1" sz="1600"/>
          </a:p>
          <a:p>
            <a:pPr indent="0" lvl="0" marL="457200" marR="0" rtl="0" algn="l">
              <a:lnSpc>
                <a:spcPct val="100000"/>
              </a:lnSpc>
              <a:spcBef>
                <a:spcPts val="0"/>
              </a:spcBef>
              <a:spcAft>
                <a:spcPts val="0"/>
              </a:spcAft>
              <a:buNone/>
            </a:pPr>
            <a:r>
              <a:rPr lang="en" sz="1400"/>
              <a:t>Don’t add individuals you will never converse with or have never networked with--they are “dead weight” in your connections</a:t>
            </a:r>
            <a:endParaRPr sz="1400"/>
          </a:p>
          <a:p>
            <a:pPr indent="-127000" lvl="0" marL="127000" marR="0" rtl="0" algn="l">
              <a:lnSpc>
                <a:spcPct val="100000"/>
              </a:lnSpc>
              <a:spcBef>
                <a:spcPts val="0"/>
              </a:spcBef>
              <a:spcAft>
                <a:spcPts val="0"/>
              </a:spcAft>
              <a:buClr>
                <a:srgbClr val="000000"/>
              </a:buClr>
              <a:buSzPts val="1400"/>
              <a:buFont typeface="Merriweather Sans"/>
              <a:buChar char="‣"/>
            </a:pPr>
            <a:r>
              <a:rPr b="1" i="0" lang="en" sz="1600" u="none" cap="none" strike="noStrike">
                <a:solidFill>
                  <a:srgbClr val="000000"/>
                </a:solidFill>
              </a:rPr>
              <a:t>Set a personal growth goal</a:t>
            </a:r>
            <a:endParaRPr b="1" sz="1000"/>
          </a:p>
          <a:p>
            <a:pPr indent="-127000" lvl="0" marL="127000" marR="0" rtl="0" algn="l">
              <a:lnSpc>
                <a:spcPct val="100000"/>
              </a:lnSpc>
              <a:spcBef>
                <a:spcPts val="200"/>
              </a:spcBef>
              <a:spcAft>
                <a:spcPts val="0"/>
              </a:spcAft>
              <a:buClr>
                <a:srgbClr val="000000"/>
              </a:buClr>
              <a:buSzPts val="1400"/>
              <a:buFont typeface="Merriweather Sans"/>
              <a:buChar char="‣"/>
            </a:pPr>
            <a:r>
              <a:rPr b="1" i="0" lang="en" sz="1600" u="none" cap="none" strike="noStrike">
                <a:solidFill>
                  <a:srgbClr val="000000"/>
                </a:solidFill>
              </a:rPr>
              <a:t>Join Groups</a:t>
            </a:r>
            <a:endParaRPr b="1" sz="1600"/>
          </a:p>
          <a:p>
            <a:pPr indent="0" lvl="0" marL="457200" marR="0" rtl="0" algn="l">
              <a:lnSpc>
                <a:spcPct val="100000"/>
              </a:lnSpc>
              <a:spcBef>
                <a:spcPts val="200"/>
              </a:spcBef>
              <a:spcAft>
                <a:spcPts val="0"/>
              </a:spcAft>
              <a:buNone/>
            </a:pPr>
            <a:r>
              <a:rPr b="0" i="0" lang="en" sz="1400" u="none" cap="none" strike="noStrike">
                <a:solidFill>
                  <a:srgbClr val="000000"/>
                </a:solidFill>
                <a:latin typeface="Helvetica Neue"/>
                <a:ea typeface="Helvetica Neue"/>
                <a:cs typeface="Helvetica Neue"/>
                <a:sym typeface="Helvetica Neue"/>
              </a:rPr>
              <a:t>Alumni, professional orgs, interest groups. </a:t>
            </a:r>
            <a:endParaRPr sz="1400"/>
          </a:p>
          <a:p>
            <a:pPr indent="-127000" lvl="0" marL="127000" marR="0" rtl="0" algn="l">
              <a:lnSpc>
                <a:spcPct val="100000"/>
              </a:lnSpc>
              <a:spcBef>
                <a:spcPts val="200"/>
              </a:spcBef>
              <a:spcAft>
                <a:spcPts val="0"/>
              </a:spcAft>
              <a:buClr>
                <a:srgbClr val="000000"/>
              </a:buClr>
              <a:buSzPts val="1400"/>
              <a:buFont typeface="Merriweather Sans"/>
              <a:buChar char="‣"/>
            </a:pPr>
            <a:r>
              <a:rPr b="1" i="0" lang="en" sz="1600" u="none" cap="none" strike="noStrike">
                <a:solidFill>
                  <a:srgbClr val="000000"/>
                </a:solidFill>
              </a:rPr>
              <a:t>Follow companies you are interested in</a:t>
            </a:r>
            <a:endParaRPr b="1" sz="1000"/>
          </a:p>
          <a:p>
            <a:pPr indent="0" lvl="0" marL="0" marR="0" rtl="0" algn="l">
              <a:lnSpc>
                <a:spcPct val="100000"/>
              </a:lnSpc>
              <a:spcBef>
                <a:spcPts val="200"/>
              </a:spcBef>
              <a:spcAft>
                <a:spcPts val="0"/>
              </a:spcAft>
              <a:buClr>
                <a:srgbClr val="000000"/>
              </a:buClr>
              <a:buSzPts val="1600"/>
              <a:buFont typeface="Merriweather Sans"/>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600"/>
              <a:buFont typeface="Merriweather Sans"/>
              <a:buNone/>
            </a:pPr>
            <a:r>
              <a:t/>
            </a:r>
            <a:endParaRPr b="0" i="0" sz="1600" u="none" cap="none" strike="noStrike">
              <a:solidFill>
                <a:srgbClr val="000000"/>
              </a:solidFill>
              <a:latin typeface="Helvetica Neue"/>
              <a:ea typeface="Helvetica Neue"/>
              <a:cs typeface="Helvetica Neue"/>
              <a:sym typeface="Helvetica Neue"/>
            </a:endParaRPr>
          </a:p>
        </p:txBody>
      </p:sp>
      <p:pic>
        <p:nvPicPr>
          <p:cNvPr id="1673" name="Shape 1673"/>
          <p:cNvPicPr preferRelativeResize="0"/>
          <p:nvPr>
            <p:ph idx="2"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674" name="Shape 1674"/>
          <p:cNvSpPr txBox="1"/>
          <p:nvPr>
            <p:ph idx="3" type="body"/>
          </p:nvPr>
        </p:nvSpPr>
        <p:spPr>
          <a:xfrm>
            <a:off x="455414" y="692523"/>
            <a:ext cx="8259900" cy="345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Merriweather Sans"/>
              <a:buNone/>
            </a:pPr>
            <a:r>
              <a:rPr b="0" i="0" lang="en" sz="2400" u="none" cap="none" strike="noStrike">
                <a:solidFill>
                  <a:srgbClr val="000000"/>
                </a:solidFill>
                <a:latin typeface="Helvetica Neue"/>
                <a:ea typeface="Helvetica Neue"/>
                <a:cs typeface="Helvetica Neue"/>
                <a:sym typeface="Helvetica Neue"/>
              </a:rPr>
              <a:t>Building your Connections</a:t>
            </a:r>
            <a:endParaRPr sz="1000"/>
          </a:p>
        </p:txBody>
      </p:sp>
      <p:sp>
        <p:nvSpPr>
          <p:cNvPr id="1675" name="Shape 1675"/>
          <p:cNvSpPr txBox="1"/>
          <p:nvPr>
            <p:ph idx="4" type="body"/>
          </p:nvPr>
        </p:nvSpPr>
        <p:spPr>
          <a:xfrm>
            <a:off x="651867"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lang="en"/>
              <a:t>LinkedIn - Extras</a:t>
            </a:r>
            <a:endParaRPr sz="1000"/>
          </a:p>
        </p:txBody>
      </p:sp>
      <p:pic>
        <p:nvPicPr>
          <p:cNvPr id="1676" name="Shape 1676"/>
          <p:cNvPicPr preferRelativeResize="0"/>
          <p:nvPr/>
        </p:nvPicPr>
        <p:blipFill rotWithShape="1">
          <a:blip r:embed="rId4">
            <a:alphaModFix/>
          </a:blip>
          <a:srcRect b="0" l="0" r="0" t="0"/>
          <a:stretch/>
        </p:blipFill>
        <p:spPr>
          <a:xfrm>
            <a:off x="4349714" y="1012109"/>
            <a:ext cx="4110401" cy="31192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cxnSp>
        <p:nvCxnSpPr>
          <p:cNvPr id="1681" name="Shape 1681"/>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682" name="Shape 1682"/>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683" name="Shape 1683"/>
          <p:cNvSpPr txBox="1"/>
          <p:nvPr>
            <p:ph idx="1" type="body"/>
          </p:nvPr>
        </p:nvSpPr>
        <p:spPr>
          <a:xfrm>
            <a:off x="446484" y="72732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LOCATE GA ALUM</a:t>
            </a:r>
            <a:endParaRPr sz="1000"/>
          </a:p>
        </p:txBody>
      </p:sp>
      <p:sp>
        <p:nvSpPr>
          <p:cNvPr id="1684" name="Shape 1684"/>
          <p:cNvSpPr/>
          <p:nvPr/>
        </p:nvSpPr>
        <p:spPr>
          <a:xfrm>
            <a:off x="464344" y="1309254"/>
            <a:ext cx="8215200" cy="176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My Network              Find Alumni             Change University</a:t>
            </a:r>
            <a:endParaRPr sz="1000"/>
          </a:p>
          <a:p>
            <a:pPr indent="0" lvl="0" marL="0" marR="0" rtl="0" algn="l">
              <a:lnSpc>
                <a:spcPct val="100000"/>
              </a:lnSpc>
              <a:spcBef>
                <a:spcPts val="20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Scroll down and type in “General Assembly”</a:t>
            </a:r>
            <a:endParaRPr sz="1000"/>
          </a:p>
          <a:p>
            <a:pPr indent="0" lvl="0" marL="0" marR="0" rtl="0" algn="l">
              <a:lnSpc>
                <a:spcPct val="100000"/>
              </a:lnSpc>
              <a:spcBef>
                <a:spcPts val="200"/>
              </a:spcBef>
              <a:spcAft>
                <a:spcPts val="0"/>
              </a:spcAft>
              <a:buClr>
                <a:srgbClr val="000000"/>
              </a:buClr>
              <a:buSzPts val="1900"/>
              <a:buFont typeface="Helvetica Neue"/>
              <a:buNone/>
            </a:pPr>
            <a:r>
              <a:t/>
            </a:r>
            <a:endParaRPr b="0"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20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Choose “</a:t>
            </a:r>
            <a:r>
              <a:rPr lang="en" sz="1900">
                <a:latin typeface="Helvetica Neue"/>
                <a:ea typeface="Helvetica Neue"/>
                <a:cs typeface="Helvetica Neue"/>
                <a:sym typeface="Helvetica Neue"/>
              </a:rPr>
              <a:t>Denver</a:t>
            </a:r>
            <a:r>
              <a:rPr b="0" i="0" lang="en" sz="1900" u="none" cap="none" strike="noStrike">
                <a:solidFill>
                  <a:srgbClr val="000000"/>
                </a:solidFill>
                <a:latin typeface="Helvetica Neue"/>
                <a:ea typeface="Helvetica Neue"/>
                <a:cs typeface="Helvetica Neue"/>
                <a:sym typeface="Helvetica Neue"/>
              </a:rPr>
              <a:t>” (or any other cities you</a:t>
            </a:r>
            <a:r>
              <a:rPr lang="en" sz="1900">
                <a:latin typeface="Helvetica Neue"/>
                <a:ea typeface="Helvetica Neue"/>
                <a:cs typeface="Helvetica Neue"/>
                <a:sym typeface="Helvetica Neue"/>
              </a:rPr>
              <a:t>’d be interested in working in)</a:t>
            </a:r>
            <a:endParaRPr sz="1000"/>
          </a:p>
        </p:txBody>
      </p:sp>
      <p:cxnSp>
        <p:nvCxnSpPr>
          <p:cNvPr id="1685" name="Shape 1685"/>
          <p:cNvCxnSpPr/>
          <p:nvPr/>
        </p:nvCxnSpPr>
        <p:spPr>
          <a:xfrm>
            <a:off x="2018109" y="1430536"/>
            <a:ext cx="576000" cy="0"/>
          </a:xfrm>
          <a:prstGeom prst="straightConnector1">
            <a:avLst/>
          </a:prstGeom>
          <a:noFill/>
          <a:ln cap="flat" cmpd="sng" w="38100">
            <a:solidFill>
              <a:srgbClr val="000000"/>
            </a:solidFill>
            <a:prstDash val="solid"/>
            <a:miter lim="400000"/>
            <a:headEnd len="sm" w="sm" type="none"/>
            <a:tailEnd len="med" w="med" type="triangle"/>
          </a:ln>
        </p:spPr>
      </p:cxnSp>
      <p:cxnSp>
        <p:nvCxnSpPr>
          <p:cNvPr id="1686" name="Shape 1686"/>
          <p:cNvCxnSpPr/>
          <p:nvPr/>
        </p:nvCxnSpPr>
        <p:spPr>
          <a:xfrm>
            <a:off x="4232672" y="1430536"/>
            <a:ext cx="576000" cy="0"/>
          </a:xfrm>
          <a:prstGeom prst="straightConnector1">
            <a:avLst/>
          </a:prstGeom>
          <a:noFill/>
          <a:ln cap="flat" cmpd="sng" w="38100">
            <a:solidFill>
              <a:srgbClr val="000000"/>
            </a:solidFill>
            <a:prstDash val="solid"/>
            <a:miter lim="400000"/>
            <a:headEnd len="sm" w="sm" type="none"/>
            <a:tailEnd len="med" w="med" type="triangl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0" name="Shape 1690"/>
        <p:cNvGrpSpPr/>
        <p:nvPr/>
      </p:nvGrpSpPr>
      <p:grpSpPr>
        <a:xfrm>
          <a:off x="0" y="0"/>
          <a:ext cx="0" cy="0"/>
          <a:chOff x="0" y="0"/>
          <a:chExt cx="0" cy="0"/>
        </a:xfrm>
      </p:grpSpPr>
      <p:sp>
        <p:nvSpPr>
          <p:cNvPr id="1691" name="Shape 1691"/>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LINKEDIN FOR CAREER CHANGERS </a:t>
            </a:r>
            <a:endParaRPr sz="1000"/>
          </a:p>
        </p:txBody>
      </p:sp>
      <p:sp>
        <p:nvSpPr>
          <p:cNvPr id="1692" name="Shape 1692"/>
          <p:cNvSpPr txBox="1"/>
          <p:nvPr>
            <p:ph idx="2" type="body"/>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lang="en"/>
              <a:t>ALL THE OTHER </a:t>
            </a:r>
            <a:endParaRPr/>
          </a:p>
          <a:p>
            <a:pPr indent="0" lvl="0" marL="0" marR="0" rtl="0" algn="l">
              <a:lnSpc>
                <a:spcPct val="88333"/>
              </a:lnSpc>
              <a:spcBef>
                <a:spcPts val="0"/>
              </a:spcBef>
              <a:spcAft>
                <a:spcPts val="0"/>
              </a:spcAft>
              <a:buClr>
                <a:srgbClr val="FFFFFF"/>
              </a:buClr>
              <a:buSzPts val="8400"/>
              <a:buFont typeface="Helvetica Neue"/>
              <a:buNone/>
            </a:pPr>
            <a:r>
              <a:rPr lang="en"/>
              <a:t>STUFF</a:t>
            </a:r>
            <a:endParaRPr sz="1000"/>
          </a:p>
        </p:txBody>
      </p:sp>
      <p:pic>
        <p:nvPicPr>
          <p:cNvPr id="1693" name="Shape 1693"/>
          <p:cNvPicPr preferRelativeResize="0"/>
          <p:nvPr/>
        </p:nvPicPr>
        <p:blipFill rotWithShape="1">
          <a:blip r:embed="rId3">
            <a:alphaModFix/>
          </a:blip>
          <a:srcRect b="0" l="0" r="0" t="0"/>
          <a:stretch/>
        </p:blipFill>
        <p:spPr>
          <a:xfrm>
            <a:off x="4457700" y="2276298"/>
            <a:ext cx="3666824" cy="1359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itle">
  <a:themeElements>
    <a:clrScheme name="Title">
      <a:dk1>
        <a:srgbClr val="000000"/>
      </a:dk1>
      <a:lt1>
        <a:srgbClr val="000000"/>
      </a:lt1>
      <a:dk2>
        <a:srgbClr val="A7A7A7"/>
      </a:dk2>
      <a:lt2>
        <a:srgbClr val="535353"/>
      </a:lt2>
      <a:accent1>
        <a:srgbClr val="FFFFD6"/>
      </a:accent1>
      <a:accent2>
        <a:srgbClr val="333399"/>
      </a:accent2>
      <a:accent3>
        <a:srgbClr val="AAAAAA"/>
      </a:accent3>
      <a:accent4>
        <a:srgbClr val="DADADA"/>
      </a:accent4>
      <a:accent5>
        <a:srgbClr val="FFFFE8"/>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